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80" r:id="rId1"/>
  </p:sldMasterIdLst>
  <p:notesMasterIdLst>
    <p:notesMasterId r:id="rId24"/>
  </p:notesMasterIdLst>
  <p:handoutMasterIdLst>
    <p:handoutMasterId r:id="rId25"/>
  </p:handoutMasterIdLst>
  <p:sldIdLst>
    <p:sldId id="256" r:id="rId2"/>
    <p:sldId id="275" r:id="rId3"/>
    <p:sldId id="258" r:id="rId4"/>
    <p:sldId id="257" r:id="rId5"/>
    <p:sldId id="259" r:id="rId6"/>
    <p:sldId id="260" r:id="rId7"/>
    <p:sldId id="268" r:id="rId8"/>
    <p:sldId id="288" r:id="rId9"/>
    <p:sldId id="276" r:id="rId10"/>
    <p:sldId id="269" r:id="rId11"/>
    <p:sldId id="273" r:id="rId12"/>
    <p:sldId id="270" r:id="rId13"/>
    <p:sldId id="284" r:id="rId14"/>
    <p:sldId id="289" r:id="rId15"/>
    <p:sldId id="290" r:id="rId16"/>
    <p:sldId id="281" r:id="rId17"/>
    <p:sldId id="282" r:id="rId18"/>
    <p:sldId id="287" r:id="rId19"/>
    <p:sldId id="293" r:id="rId20"/>
    <p:sldId id="294" r:id="rId21"/>
    <p:sldId id="285" r:id="rId22"/>
    <p:sldId id="286" r:id="rId23"/>
  </p:sldIdLst>
  <p:sldSz cx="9144000" cy="6858000" type="screen4x3"/>
  <p:notesSz cx="6858000" cy="914400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92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37"/>
  </p:normalViewPr>
  <p:slideViewPr>
    <p:cSldViewPr>
      <p:cViewPr varScale="1">
        <p:scale>
          <a:sx n="63" d="100"/>
          <a:sy n="63" d="100"/>
        </p:scale>
        <p:origin x="1332" y="64"/>
      </p:cViewPr>
      <p:guideLst>
        <p:guide orient="horz" pos="2160"/>
        <p:guide pos="2880"/>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DE28926-171B-44A9-8D74-B7E68447775D}" type="datetimeFigureOut">
              <a:rPr lang="en-US" smtClean="0"/>
              <a:t>8/26/2020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226FAA3-58FB-4362-8F33-D5205F66E676}" type="slidenum">
              <a:rPr lang="en-US" smtClean="0"/>
              <a:t>‹#›</a:t>
            </a:fld>
            <a:endParaRPr lang="en-US"/>
          </a:p>
        </p:txBody>
      </p:sp>
    </p:spTree>
    <p:extLst>
      <p:ext uri="{BB962C8B-B14F-4D97-AF65-F5344CB8AC3E}">
        <p14:creationId xmlns:p14="http://schemas.microsoft.com/office/powerpoint/2010/main" val="42405194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75B100-2C41-4FEB-8891-D47610BBBEE5}" type="datetimeFigureOut">
              <a:rPr lang="en-US" smtClean="0"/>
              <a:t>8/26/2020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16EE4A-68D5-4116-886A-62C624B3298C}" type="slidenum">
              <a:rPr lang="en-US" smtClean="0"/>
              <a:t>‹#›</a:t>
            </a:fld>
            <a:endParaRPr lang="en-US"/>
          </a:p>
        </p:txBody>
      </p:sp>
    </p:spTree>
    <p:extLst>
      <p:ext uri="{BB962C8B-B14F-4D97-AF65-F5344CB8AC3E}">
        <p14:creationId xmlns:p14="http://schemas.microsoft.com/office/powerpoint/2010/main" val="14076228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16EE4A-68D5-4116-886A-62C624B3298C}" type="slidenum">
              <a:rPr lang="en-US" smtClean="0"/>
              <a:t>1</a:t>
            </a:fld>
            <a:endParaRPr lang="en-US"/>
          </a:p>
        </p:txBody>
      </p:sp>
    </p:spTree>
    <p:extLst>
      <p:ext uri="{BB962C8B-B14F-4D97-AF65-F5344CB8AC3E}">
        <p14:creationId xmlns:p14="http://schemas.microsoft.com/office/powerpoint/2010/main" val="18034675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16EE4A-68D5-4116-886A-62C624B3298C}" type="slidenum">
              <a:rPr lang="en-US" smtClean="0"/>
              <a:t>10</a:t>
            </a:fld>
            <a:endParaRPr lang="en-US"/>
          </a:p>
        </p:txBody>
      </p:sp>
    </p:spTree>
    <p:extLst>
      <p:ext uri="{BB962C8B-B14F-4D97-AF65-F5344CB8AC3E}">
        <p14:creationId xmlns:p14="http://schemas.microsoft.com/office/powerpoint/2010/main" val="15932146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16EE4A-68D5-4116-886A-62C624B3298C}" type="slidenum">
              <a:rPr lang="en-US" smtClean="0"/>
              <a:t>11</a:t>
            </a:fld>
            <a:endParaRPr lang="en-US"/>
          </a:p>
        </p:txBody>
      </p:sp>
    </p:spTree>
    <p:extLst>
      <p:ext uri="{BB962C8B-B14F-4D97-AF65-F5344CB8AC3E}">
        <p14:creationId xmlns:p14="http://schemas.microsoft.com/office/powerpoint/2010/main" val="3540180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16EE4A-68D5-4116-886A-62C624B3298C}" type="slidenum">
              <a:rPr lang="en-US" smtClean="0"/>
              <a:t>12</a:t>
            </a:fld>
            <a:endParaRPr lang="en-US"/>
          </a:p>
        </p:txBody>
      </p:sp>
    </p:spTree>
    <p:extLst>
      <p:ext uri="{BB962C8B-B14F-4D97-AF65-F5344CB8AC3E}">
        <p14:creationId xmlns:p14="http://schemas.microsoft.com/office/powerpoint/2010/main" val="944937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16EE4A-68D5-4116-886A-62C624B3298C}" type="slidenum">
              <a:rPr lang="en-US" smtClean="0"/>
              <a:t>13</a:t>
            </a:fld>
            <a:endParaRPr lang="en-US"/>
          </a:p>
        </p:txBody>
      </p:sp>
    </p:spTree>
    <p:extLst>
      <p:ext uri="{BB962C8B-B14F-4D97-AF65-F5344CB8AC3E}">
        <p14:creationId xmlns:p14="http://schemas.microsoft.com/office/powerpoint/2010/main" val="34519370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16EE4A-68D5-4116-886A-62C624B3298C}" type="slidenum">
              <a:rPr lang="en-US" smtClean="0"/>
              <a:t>14</a:t>
            </a:fld>
            <a:endParaRPr lang="en-US"/>
          </a:p>
        </p:txBody>
      </p:sp>
    </p:spTree>
    <p:extLst>
      <p:ext uri="{BB962C8B-B14F-4D97-AF65-F5344CB8AC3E}">
        <p14:creationId xmlns:p14="http://schemas.microsoft.com/office/powerpoint/2010/main" val="31529374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16EE4A-68D5-4116-886A-62C624B3298C}" type="slidenum">
              <a:rPr lang="en-US" smtClean="0"/>
              <a:t>15</a:t>
            </a:fld>
            <a:endParaRPr lang="en-US"/>
          </a:p>
        </p:txBody>
      </p:sp>
    </p:spTree>
    <p:extLst>
      <p:ext uri="{BB962C8B-B14F-4D97-AF65-F5344CB8AC3E}">
        <p14:creationId xmlns:p14="http://schemas.microsoft.com/office/powerpoint/2010/main" val="1122047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16EE4A-68D5-4116-886A-62C624B3298C}" type="slidenum">
              <a:rPr lang="en-US" smtClean="0"/>
              <a:t>16</a:t>
            </a:fld>
            <a:endParaRPr lang="en-US"/>
          </a:p>
        </p:txBody>
      </p:sp>
    </p:spTree>
    <p:extLst>
      <p:ext uri="{BB962C8B-B14F-4D97-AF65-F5344CB8AC3E}">
        <p14:creationId xmlns:p14="http://schemas.microsoft.com/office/powerpoint/2010/main" val="5138671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16EE4A-68D5-4116-886A-62C624B3298C}" type="slidenum">
              <a:rPr lang="en-US" smtClean="0"/>
              <a:t>17</a:t>
            </a:fld>
            <a:endParaRPr lang="en-US"/>
          </a:p>
        </p:txBody>
      </p:sp>
    </p:spTree>
    <p:extLst>
      <p:ext uri="{BB962C8B-B14F-4D97-AF65-F5344CB8AC3E}">
        <p14:creationId xmlns:p14="http://schemas.microsoft.com/office/powerpoint/2010/main" val="2857900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16EE4A-68D5-4116-886A-62C624B3298C}" type="slidenum">
              <a:rPr lang="en-US" smtClean="0"/>
              <a:t>18</a:t>
            </a:fld>
            <a:endParaRPr lang="en-US"/>
          </a:p>
        </p:txBody>
      </p:sp>
    </p:spTree>
    <p:extLst>
      <p:ext uri="{BB962C8B-B14F-4D97-AF65-F5344CB8AC3E}">
        <p14:creationId xmlns:p14="http://schemas.microsoft.com/office/powerpoint/2010/main" val="5576311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16EE4A-68D5-4116-886A-62C624B3298C}" type="slidenum">
              <a:rPr lang="en-US" smtClean="0"/>
              <a:t>19</a:t>
            </a:fld>
            <a:endParaRPr lang="en-US"/>
          </a:p>
        </p:txBody>
      </p:sp>
    </p:spTree>
    <p:extLst>
      <p:ext uri="{BB962C8B-B14F-4D97-AF65-F5344CB8AC3E}">
        <p14:creationId xmlns:p14="http://schemas.microsoft.com/office/powerpoint/2010/main" val="2712516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16EE4A-68D5-4116-886A-62C624B3298C}" type="slidenum">
              <a:rPr lang="en-US" smtClean="0"/>
              <a:t>2</a:t>
            </a:fld>
            <a:endParaRPr lang="en-US"/>
          </a:p>
        </p:txBody>
      </p:sp>
    </p:spTree>
    <p:extLst>
      <p:ext uri="{BB962C8B-B14F-4D97-AF65-F5344CB8AC3E}">
        <p14:creationId xmlns:p14="http://schemas.microsoft.com/office/powerpoint/2010/main" val="15625381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16EE4A-68D5-4116-886A-62C624B3298C}" type="slidenum">
              <a:rPr lang="en-US" smtClean="0"/>
              <a:t>20</a:t>
            </a:fld>
            <a:endParaRPr lang="en-US"/>
          </a:p>
        </p:txBody>
      </p:sp>
    </p:spTree>
    <p:extLst>
      <p:ext uri="{BB962C8B-B14F-4D97-AF65-F5344CB8AC3E}">
        <p14:creationId xmlns:p14="http://schemas.microsoft.com/office/powerpoint/2010/main" val="38315998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16EE4A-68D5-4116-886A-62C624B3298C}" type="slidenum">
              <a:rPr lang="en-US" smtClean="0"/>
              <a:t>21</a:t>
            </a:fld>
            <a:endParaRPr lang="en-US"/>
          </a:p>
        </p:txBody>
      </p:sp>
    </p:spTree>
    <p:extLst>
      <p:ext uri="{BB962C8B-B14F-4D97-AF65-F5344CB8AC3E}">
        <p14:creationId xmlns:p14="http://schemas.microsoft.com/office/powerpoint/2010/main" val="7360840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16EE4A-68D5-4116-886A-62C624B3298C}" type="slidenum">
              <a:rPr lang="en-US" smtClean="0"/>
              <a:t>22</a:t>
            </a:fld>
            <a:endParaRPr lang="en-US"/>
          </a:p>
        </p:txBody>
      </p:sp>
    </p:spTree>
    <p:extLst>
      <p:ext uri="{BB962C8B-B14F-4D97-AF65-F5344CB8AC3E}">
        <p14:creationId xmlns:p14="http://schemas.microsoft.com/office/powerpoint/2010/main" val="2913388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16EE4A-68D5-4116-886A-62C624B3298C}" type="slidenum">
              <a:rPr lang="en-US" smtClean="0"/>
              <a:t>3</a:t>
            </a:fld>
            <a:endParaRPr lang="en-US"/>
          </a:p>
        </p:txBody>
      </p:sp>
    </p:spTree>
    <p:extLst>
      <p:ext uri="{BB962C8B-B14F-4D97-AF65-F5344CB8AC3E}">
        <p14:creationId xmlns:p14="http://schemas.microsoft.com/office/powerpoint/2010/main" val="1529779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16EE4A-68D5-4116-886A-62C624B3298C}" type="slidenum">
              <a:rPr lang="en-US" smtClean="0"/>
              <a:t>4</a:t>
            </a:fld>
            <a:endParaRPr lang="en-US"/>
          </a:p>
        </p:txBody>
      </p:sp>
    </p:spTree>
    <p:extLst>
      <p:ext uri="{BB962C8B-B14F-4D97-AF65-F5344CB8AC3E}">
        <p14:creationId xmlns:p14="http://schemas.microsoft.com/office/powerpoint/2010/main" val="6428272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16EE4A-68D5-4116-886A-62C624B3298C}" type="slidenum">
              <a:rPr lang="en-US" smtClean="0"/>
              <a:t>5</a:t>
            </a:fld>
            <a:endParaRPr lang="en-US"/>
          </a:p>
        </p:txBody>
      </p:sp>
    </p:spTree>
    <p:extLst>
      <p:ext uri="{BB962C8B-B14F-4D97-AF65-F5344CB8AC3E}">
        <p14:creationId xmlns:p14="http://schemas.microsoft.com/office/powerpoint/2010/main" val="4939079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16EE4A-68D5-4116-886A-62C624B3298C}" type="slidenum">
              <a:rPr lang="en-US" smtClean="0"/>
              <a:t>6</a:t>
            </a:fld>
            <a:endParaRPr lang="en-US"/>
          </a:p>
        </p:txBody>
      </p:sp>
    </p:spTree>
    <p:extLst>
      <p:ext uri="{BB962C8B-B14F-4D97-AF65-F5344CB8AC3E}">
        <p14:creationId xmlns:p14="http://schemas.microsoft.com/office/powerpoint/2010/main" val="3934146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16EE4A-68D5-4116-886A-62C624B3298C}" type="slidenum">
              <a:rPr lang="en-US" smtClean="0"/>
              <a:t>7</a:t>
            </a:fld>
            <a:endParaRPr lang="en-US"/>
          </a:p>
        </p:txBody>
      </p:sp>
    </p:spTree>
    <p:extLst>
      <p:ext uri="{BB962C8B-B14F-4D97-AF65-F5344CB8AC3E}">
        <p14:creationId xmlns:p14="http://schemas.microsoft.com/office/powerpoint/2010/main" val="11857677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16EE4A-68D5-4116-886A-62C624B3298C}" type="slidenum">
              <a:rPr lang="en-US" smtClean="0"/>
              <a:t>8</a:t>
            </a:fld>
            <a:endParaRPr lang="en-US"/>
          </a:p>
        </p:txBody>
      </p:sp>
    </p:spTree>
    <p:extLst>
      <p:ext uri="{BB962C8B-B14F-4D97-AF65-F5344CB8AC3E}">
        <p14:creationId xmlns:p14="http://schemas.microsoft.com/office/powerpoint/2010/main" val="30078586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16EE4A-68D5-4116-886A-62C624B3298C}" type="slidenum">
              <a:rPr lang="en-US" smtClean="0"/>
              <a:t>9</a:t>
            </a:fld>
            <a:endParaRPr lang="en-US"/>
          </a:p>
        </p:txBody>
      </p:sp>
    </p:spTree>
    <p:extLst>
      <p:ext uri="{BB962C8B-B14F-4D97-AF65-F5344CB8AC3E}">
        <p14:creationId xmlns:p14="http://schemas.microsoft.com/office/powerpoint/2010/main" val="10991051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twitter.com/BTLawNews" TargetMode="External"/><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494551C-2C89-DA4A-9AAF-683439D2468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990599" y="1319388"/>
            <a:ext cx="2895601" cy="509412"/>
          </a:xfrm>
          <a:prstGeom prst="rect">
            <a:avLst/>
          </a:prstGeom>
        </p:spPr>
      </p:pic>
      <p:sp>
        <p:nvSpPr>
          <p:cNvPr id="2" name="Title 1"/>
          <p:cNvSpPr>
            <a:spLocks noGrp="1"/>
          </p:cNvSpPr>
          <p:nvPr>
            <p:ph type="ctrTitle"/>
          </p:nvPr>
        </p:nvSpPr>
        <p:spPr>
          <a:xfrm>
            <a:off x="990600" y="2720977"/>
            <a:ext cx="7772400" cy="1470025"/>
          </a:xfrm>
        </p:spPr>
        <p:txBody>
          <a:bodyPr/>
          <a:lstStyle>
            <a:lvl1pPr>
              <a:defRPr>
                <a:solidFill>
                  <a:srgbClr val="983222"/>
                </a:solidFill>
              </a:defRPr>
            </a:lvl1pPr>
          </a:lstStyle>
          <a:p>
            <a:r>
              <a:rPr lang="en-US"/>
              <a:t>Click to edit Master title style</a:t>
            </a:r>
          </a:p>
        </p:txBody>
      </p:sp>
      <p:sp>
        <p:nvSpPr>
          <p:cNvPr id="3" name="Subtitle 2"/>
          <p:cNvSpPr>
            <a:spLocks noGrp="1"/>
          </p:cNvSpPr>
          <p:nvPr>
            <p:ph type="subTitle" idx="1"/>
          </p:nvPr>
        </p:nvSpPr>
        <p:spPr>
          <a:xfrm>
            <a:off x="990600" y="4191000"/>
            <a:ext cx="6400800" cy="1752600"/>
          </a:xfrm>
        </p:spPr>
        <p:txBody>
          <a:bodyPr/>
          <a:lstStyle>
            <a:lvl1pPr marL="0" indent="0" algn="l">
              <a:buNone/>
              <a:defRPr>
                <a:solidFill>
                  <a:srgbClr val="98322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8" name="Rectangle 7"/>
          <p:cNvSpPr/>
          <p:nvPr/>
        </p:nvSpPr>
        <p:spPr bwMode="gray">
          <a:xfrm>
            <a:off x="457200" y="6400801"/>
            <a:ext cx="6931152" cy="406265"/>
          </a:xfrm>
          <a:prstGeom prst="rect">
            <a:avLst/>
          </a:prstGeom>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680" b="0" i="0" kern="1200">
                <a:solidFill>
                  <a:srgbClr val="929292"/>
                </a:solidFill>
                <a:effectLst/>
                <a:latin typeface="Arial Narrow" panose="020B0604020202020204" pitchFamily="34" charset="0"/>
                <a:ea typeface="+mn-ea"/>
                <a:cs typeface="Arial Narrow" panose="020B0604020202020204" pitchFamily="34" charset="0"/>
              </a:rPr>
              <a:t>CONFIDENTIAL © 2020 Barnes &amp; Thornburg LLP. All Rights Reserved. This page, and all information on it, is confidential, proprietary and the property of Barnes &amp; Thornburg LLP, which may not be disseminated or disclosed to any person or entity other than the intended recipient(s), and may not be reproduced, in any form, without the express written consent of the author or presenter. The information on this page is intended for informational purposes only and shall not be construed as legal advice or a legal opinion of Barnes &amp; Thornburg LLP.</a:t>
            </a:r>
          </a:p>
        </p:txBody>
      </p:sp>
      <p:grpSp>
        <p:nvGrpSpPr>
          <p:cNvPr id="9" name="Group 8"/>
          <p:cNvGrpSpPr/>
          <p:nvPr/>
        </p:nvGrpSpPr>
        <p:grpSpPr>
          <a:xfrm>
            <a:off x="7589519" y="6483096"/>
            <a:ext cx="990600" cy="210312"/>
            <a:chOff x="7391400" y="6462730"/>
            <a:chExt cx="990600" cy="210312"/>
          </a:xfrm>
        </p:grpSpPr>
        <p:pic>
          <p:nvPicPr>
            <p:cNvPr id="10" name="Picture 9" descr="Twitter_Blue.png">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7391400" y="6462730"/>
              <a:ext cx="258774" cy="210312"/>
            </a:xfrm>
            <a:prstGeom prst="rect">
              <a:avLst/>
            </a:prstGeom>
          </p:spPr>
        </p:pic>
        <p:sp>
          <p:nvSpPr>
            <p:cNvPr id="11" name="TextBox 10">
              <a:hlinkClick r:id="rId3"/>
            </p:cNvPr>
            <p:cNvSpPr txBox="1"/>
            <p:nvPr/>
          </p:nvSpPr>
          <p:spPr bwMode="gray">
            <a:xfrm>
              <a:off x="7620000" y="6477000"/>
              <a:ext cx="762000" cy="184666"/>
            </a:xfrm>
            <a:prstGeom prst="rect">
              <a:avLst/>
            </a:prstGeom>
            <a:noFill/>
          </p:spPr>
          <p:txBody>
            <a:bodyPr wrap="square" rtlCol="0">
              <a:spAutoFit/>
            </a:bodyPr>
            <a:lstStyle/>
            <a:p>
              <a:pPr algn="l"/>
              <a:r>
                <a:rPr lang="en-US" sz="600">
                  <a:solidFill>
                    <a:srgbClr val="7F7F7F"/>
                  </a:solidFill>
                  <a:latin typeface="R Frutiger Roman"/>
                  <a:cs typeface="R Frutiger Roman"/>
                </a:rPr>
                <a:t>@BTLawNews</a:t>
              </a:r>
              <a:endParaRPr lang="en-US" sz="600">
                <a:solidFill>
                  <a:srgbClr val="7F7F7F"/>
                </a:solidFill>
              </a:endParaRPr>
            </a:p>
          </p:txBody>
        </p:sp>
      </p:grpSp>
    </p:spTree>
    <p:extLst>
      <p:ext uri="{BB962C8B-B14F-4D97-AF65-F5344CB8AC3E}">
        <p14:creationId xmlns:p14="http://schemas.microsoft.com/office/powerpoint/2010/main" val="130734216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a:xfrm>
            <a:off x="6934200" y="6356352"/>
            <a:ext cx="2133600" cy="365125"/>
          </a:xfrm>
          <a:prstGeom prst="rect">
            <a:avLst/>
          </a:prstGeom>
        </p:spPr>
        <p:txBody>
          <a:bodyPr anchor="b"/>
          <a:lstStyle>
            <a:lvl1pPr algn="r">
              <a:defRPr sz="1200">
                <a:solidFill>
                  <a:schemeClr val="tx1"/>
                </a:solidFill>
              </a:defRPr>
            </a:lvl1pPr>
          </a:lstStyle>
          <a:p>
            <a:fld id="{34FA03A8-A899-4F4B-90F4-924AC50DE6BC}" type="slidenum">
              <a:rPr lang="en-US" smtClean="0"/>
              <a:t>‹#›</a:t>
            </a:fld>
            <a:endParaRPr lang="en-US"/>
          </a:p>
        </p:txBody>
      </p:sp>
    </p:spTree>
    <p:extLst>
      <p:ext uri="{BB962C8B-B14F-4D97-AF65-F5344CB8AC3E}">
        <p14:creationId xmlns:p14="http://schemas.microsoft.com/office/powerpoint/2010/main" val="135808089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2"/>
            <a:ext cx="2057400" cy="5668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457202"/>
            <a:ext cx="6019800" cy="566896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a:xfrm>
            <a:off x="6934200" y="6356352"/>
            <a:ext cx="2133600" cy="365125"/>
          </a:xfrm>
          <a:prstGeom prst="rect">
            <a:avLst/>
          </a:prstGeom>
        </p:spPr>
        <p:txBody>
          <a:bodyPr anchor="b"/>
          <a:lstStyle>
            <a:lvl1pPr algn="r">
              <a:defRPr sz="1200">
                <a:solidFill>
                  <a:schemeClr val="tx1"/>
                </a:solidFill>
              </a:defRPr>
            </a:lvl1pPr>
          </a:lstStyle>
          <a:p>
            <a:fld id="{34FA03A8-A899-4F4B-90F4-924AC50DE6BC}" type="slidenum">
              <a:rPr lang="en-US" smtClean="0"/>
              <a:t>‹#›</a:t>
            </a:fld>
            <a:endParaRPr lang="en-US"/>
          </a:p>
        </p:txBody>
      </p:sp>
    </p:spTree>
    <p:extLst>
      <p:ext uri="{BB962C8B-B14F-4D97-AF65-F5344CB8AC3E}">
        <p14:creationId xmlns:p14="http://schemas.microsoft.com/office/powerpoint/2010/main" val="159234544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a:xfrm>
            <a:off x="6934200" y="6356352"/>
            <a:ext cx="2133600" cy="365125"/>
          </a:xfrm>
          <a:prstGeom prst="rect">
            <a:avLst/>
          </a:prstGeom>
        </p:spPr>
        <p:txBody>
          <a:bodyPr anchor="b"/>
          <a:lstStyle>
            <a:lvl1pPr algn="r">
              <a:defRPr sz="1200">
                <a:solidFill>
                  <a:schemeClr val="tx1"/>
                </a:solidFill>
              </a:defRPr>
            </a:lvl1pPr>
          </a:lstStyle>
          <a:p>
            <a:fld id="{34FA03A8-A899-4F4B-90F4-924AC50DE6BC}" type="slidenum">
              <a:rPr lang="en-US" smtClean="0"/>
              <a:t>‹#›</a:t>
            </a:fld>
            <a:endParaRPr lang="en-US"/>
          </a:p>
        </p:txBody>
      </p:sp>
    </p:spTree>
    <p:extLst>
      <p:ext uri="{BB962C8B-B14F-4D97-AF65-F5344CB8AC3E}">
        <p14:creationId xmlns:p14="http://schemas.microsoft.com/office/powerpoint/2010/main" val="321446805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7" name="Slide Number Placeholder 6"/>
          <p:cNvSpPr>
            <a:spLocks noGrp="1"/>
          </p:cNvSpPr>
          <p:nvPr>
            <p:ph type="sldNum" sz="quarter" idx="10"/>
          </p:nvPr>
        </p:nvSpPr>
        <p:spPr>
          <a:xfrm>
            <a:off x="6934200" y="6356352"/>
            <a:ext cx="2133600" cy="365125"/>
          </a:xfrm>
          <a:prstGeom prst="rect">
            <a:avLst/>
          </a:prstGeom>
        </p:spPr>
        <p:txBody>
          <a:bodyPr anchor="b"/>
          <a:lstStyle>
            <a:lvl1pPr algn="r">
              <a:defRPr sz="1200">
                <a:solidFill>
                  <a:schemeClr val="tx1"/>
                </a:solidFill>
              </a:defRPr>
            </a:lvl1pPr>
          </a:lstStyle>
          <a:p>
            <a:fld id="{34FA03A8-A899-4F4B-90F4-924AC50DE6BC}" type="slidenum">
              <a:rPr lang="en-US" smtClean="0"/>
              <a:t>‹#›</a:t>
            </a:fld>
            <a:endParaRPr lang="en-US"/>
          </a:p>
        </p:txBody>
      </p:sp>
    </p:spTree>
    <p:extLst>
      <p:ext uri="{BB962C8B-B14F-4D97-AF65-F5344CB8AC3E}">
        <p14:creationId xmlns:p14="http://schemas.microsoft.com/office/powerpoint/2010/main" val="240945015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p:cNvSpPr>
            <a:spLocks noGrp="1"/>
          </p:cNvSpPr>
          <p:nvPr>
            <p:ph type="sldNum" sz="quarter" idx="10"/>
          </p:nvPr>
        </p:nvSpPr>
        <p:spPr>
          <a:xfrm>
            <a:off x="6934200" y="6356352"/>
            <a:ext cx="2133600" cy="365125"/>
          </a:xfrm>
          <a:prstGeom prst="rect">
            <a:avLst/>
          </a:prstGeom>
        </p:spPr>
        <p:txBody>
          <a:bodyPr anchor="b"/>
          <a:lstStyle>
            <a:lvl1pPr algn="r">
              <a:defRPr sz="1200">
                <a:solidFill>
                  <a:schemeClr val="tx1"/>
                </a:solidFill>
              </a:defRPr>
            </a:lvl1pPr>
          </a:lstStyle>
          <a:p>
            <a:fld id="{34FA03A8-A899-4F4B-90F4-924AC50DE6BC}" type="slidenum">
              <a:rPr lang="en-US" smtClean="0"/>
              <a:t>‹#›</a:t>
            </a:fld>
            <a:endParaRPr lang="en-US"/>
          </a:p>
        </p:txBody>
      </p:sp>
    </p:spTree>
    <p:extLst>
      <p:ext uri="{BB962C8B-B14F-4D97-AF65-F5344CB8AC3E}">
        <p14:creationId xmlns:p14="http://schemas.microsoft.com/office/powerpoint/2010/main" val="264292060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10"/>
          <p:cNvSpPr>
            <a:spLocks noGrp="1"/>
          </p:cNvSpPr>
          <p:nvPr>
            <p:ph type="sldNum" sz="quarter" idx="10"/>
          </p:nvPr>
        </p:nvSpPr>
        <p:spPr>
          <a:xfrm>
            <a:off x="6934200" y="6356352"/>
            <a:ext cx="2133600" cy="365125"/>
          </a:xfrm>
          <a:prstGeom prst="rect">
            <a:avLst/>
          </a:prstGeom>
        </p:spPr>
        <p:txBody>
          <a:bodyPr anchor="b"/>
          <a:lstStyle>
            <a:lvl1pPr algn="r">
              <a:defRPr sz="1200">
                <a:solidFill>
                  <a:schemeClr val="tx1"/>
                </a:solidFill>
              </a:defRPr>
            </a:lvl1pPr>
          </a:lstStyle>
          <a:p>
            <a:fld id="{34FA03A8-A899-4F4B-90F4-924AC50DE6BC}" type="slidenum">
              <a:rPr lang="en-US" smtClean="0"/>
              <a:t>‹#›</a:t>
            </a:fld>
            <a:endParaRPr lang="en-US"/>
          </a:p>
        </p:txBody>
      </p:sp>
    </p:spTree>
    <p:extLst>
      <p:ext uri="{BB962C8B-B14F-4D97-AF65-F5344CB8AC3E}">
        <p14:creationId xmlns:p14="http://schemas.microsoft.com/office/powerpoint/2010/main" val="186595448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5"/>
          <p:cNvSpPr>
            <a:spLocks noGrp="1"/>
          </p:cNvSpPr>
          <p:nvPr>
            <p:ph type="sldNum" sz="quarter" idx="10"/>
          </p:nvPr>
        </p:nvSpPr>
        <p:spPr>
          <a:xfrm>
            <a:off x="6934200" y="6356352"/>
            <a:ext cx="2133600" cy="365125"/>
          </a:xfrm>
          <a:prstGeom prst="rect">
            <a:avLst/>
          </a:prstGeom>
        </p:spPr>
        <p:txBody>
          <a:bodyPr anchor="b"/>
          <a:lstStyle>
            <a:lvl1pPr algn="r">
              <a:defRPr sz="1200">
                <a:solidFill>
                  <a:schemeClr val="tx1"/>
                </a:solidFill>
              </a:defRPr>
            </a:lvl1pPr>
          </a:lstStyle>
          <a:p>
            <a:fld id="{34FA03A8-A899-4F4B-90F4-924AC50DE6BC}" type="slidenum">
              <a:rPr lang="en-US" smtClean="0"/>
              <a:t>‹#›</a:t>
            </a:fld>
            <a:endParaRPr lang="en-US"/>
          </a:p>
        </p:txBody>
      </p:sp>
    </p:spTree>
    <p:extLst>
      <p:ext uri="{BB962C8B-B14F-4D97-AF65-F5344CB8AC3E}">
        <p14:creationId xmlns:p14="http://schemas.microsoft.com/office/powerpoint/2010/main" val="132256892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a:xfrm>
            <a:off x="6934200" y="6356352"/>
            <a:ext cx="2133600" cy="365125"/>
          </a:xfrm>
          <a:prstGeom prst="rect">
            <a:avLst/>
          </a:prstGeom>
        </p:spPr>
        <p:txBody>
          <a:bodyPr anchor="b"/>
          <a:lstStyle>
            <a:lvl1pPr algn="r">
              <a:defRPr sz="1200">
                <a:solidFill>
                  <a:schemeClr val="tx1"/>
                </a:solidFill>
              </a:defRPr>
            </a:lvl1pPr>
          </a:lstStyle>
          <a:p>
            <a:fld id="{34FA03A8-A899-4F4B-90F4-924AC50DE6BC}" type="slidenum">
              <a:rPr lang="en-US" smtClean="0"/>
              <a:t>‹#›</a:t>
            </a:fld>
            <a:endParaRPr lang="en-US"/>
          </a:p>
        </p:txBody>
      </p:sp>
    </p:spTree>
    <p:extLst>
      <p:ext uri="{BB962C8B-B14F-4D97-AF65-F5344CB8AC3E}">
        <p14:creationId xmlns:p14="http://schemas.microsoft.com/office/powerpoint/2010/main" val="1456242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381000"/>
            <a:ext cx="3008313" cy="11430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381002"/>
            <a:ext cx="5111750" cy="5745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524002"/>
            <a:ext cx="3008313" cy="4602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Slide Number Placeholder 7"/>
          <p:cNvSpPr>
            <a:spLocks noGrp="1"/>
          </p:cNvSpPr>
          <p:nvPr>
            <p:ph type="sldNum" sz="quarter" idx="10"/>
          </p:nvPr>
        </p:nvSpPr>
        <p:spPr>
          <a:xfrm>
            <a:off x="6934200" y="6356352"/>
            <a:ext cx="2133600" cy="365125"/>
          </a:xfrm>
          <a:prstGeom prst="rect">
            <a:avLst/>
          </a:prstGeom>
        </p:spPr>
        <p:txBody>
          <a:bodyPr anchor="b"/>
          <a:lstStyle>
            <a:lvl1pPr algn="r">
              <a:defRPr sz="1200">
                <a:solidFill>
                  <a:schemeClr val="tx1"/>
                </a:solidFill>
              </a:defRPr>
            </a:lvl1pPr>
          </a:lstStyle>
          <a:p>
            <a:fld id="{34FA03A8-A899-4F4B-90F4-924AC50DE6BC}" type="slidenum">
              <a:rPr lang="en-US" smtClean="0"/>
              <a:t>‹#›</a:t>
            </a:fld>
            <a:endParaRPr lang="en-US"/>
          </a:p>
        </p:txBody>
      </p:sp>
    </p:spTree>
    <p:extLst>
      <p:ext uri="{BB962C8B-B14F-4D97-AF65-F5344CB8AC3E}">
        <p14:creationId xmlns:p14="http://schemas.microsoft.com/office/powerpoint/2010/main" val="229459358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Slide Number Placeholder 7"/>
          <p:cNvSpPr>
            <a:spLocks noGrp="1"/>
          </p:cNvSpPr>
          <p:nvPr>
            <p:ph type="sldNum" sz="quarter" idx="10"/>
          </p:nvPr>
        </p:nvSpPr>
        <p:spPr>
          <a:xfrm>
            <a:off x="6934200" y="6356352"/>
            <a:ext cx="2133600" cy="365125"/>
          </a:xfrm>
          <a:prstGeom prst="rect">
            <a:avLst/>
          </a:prstGeom>
        </p:spPr>
        <p:txBody>
          <a:bodyPr anchor="b"/>
          <a:lstStyle>
            <a:lvl1pPr algn="r">
              <a:defRPr sz="1200">
                <a:solidFill>
                  <a:schemeClr val="tx1"/>
                </a:solidFill>
              </a:defRPr>
            </a:lvl1pPr>
          </a:lstStyle>
          <a:p>
            <a:fld id="{34FA03A8-A899-4F4B-90F4-924AC50DE6BC}" type="slidenum">
              <a:rPr lang="en-US" smtClean="0"/>
              <a:t>‹#›</a:t>
            </a:fld>
            <a:endParaRPr lang="en-US"/>
          </a:p>
        </p:txBody>
      </p:sp>
    </p:spTree>
    <p:extLst>
      <p:ext uri="{BB962C8B-B14F-4D97-AF65-F5344CB8AC3E}">
        <p14:creationId xmlns:p14="http://schemas.microsoft.com/office/powerpoint/2010/main" val="230677601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81000"/>
            <a:ext cx="8229600" cy="1143000"/>
          </a:xfrm>
          <a:prstGeom prst="rect">
            <a:avLst/>
          </a:prstGeom>
        </p:spPr>
        <p:txBody>
          <a:bodyPr vert="horz" lIns="91440" tIns="45720" rIns="91440" bIns="45720" rtlCol="0" anchor="ctr" anchorCtr="0">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Box 7"/>
          <p:cNvSpPr txBox="1"/>
          <p:nvPr/>
        </p:nvSpPr>
        <p:spPr bwMode="gray">
          <a:xfrm>
            <a:off x="2438400" y="6324166"/>
            <a:ext cx="5029200" cy="510909"/>
          </a:xfrm>
          <a:prstGeom prst="rect">
            <a:avLst/>
          </a:prstGeom>
          <a:noFill/>
        </p:spPr>
        <p:txBody>
          <a:bodyPr wrap="square" rtlCol="0">
            <a:spAutoFit/>
          </a:bodyPr>
          <a:lstStyle/>
          <a:p>
            <a:r>
              <a:rPr lang="en-US" sz="680" b="0" i="0" kern="1200">
                <a:solidFill>
                  <a:srgbClr val="929292"/>
                </a:solidFill>
                <a:effectLst/>
                <a:latin typeface="Arial Narrow" panose="020B0604020202020204" pitchFamily="34" charset="0"/>
                <a:ea typeface="+mn-ea"/>
                <a:cs typeface="Arial Narrow" panose="020B0604020202020204" pitchFamily="34" charset="0"/>
              </a:rPr>
              <a:t>CONFIDENTIAL © 2020 Barnes &amp; Thornburg LLP. All Rights Reserved. This page, and all information on it, is confidential, proprietary and the property of Barnes &amp; Thornburg LLP, which may not be disseminated or disclosed to any person or entity other than the intended recipient(s), and may not be reproduced, in any form, without the express written consent of the author or presenter. The information on this page is intended for informational purposes only and shall not be construed as legal advice or a legal opinion of Barnes &amp; Thornburg LLP.</a:t>
            </a:r>
          </a:p>
        </p:txBody>
      </p:sp>
      <p:grpSp>
        <p:nvGrpSpPr>
          <p:cNvPr id="10" name="Group 9"/>
          <p:cNvGrpSpPr/>
          <p:nvPr/>
        </p:nvGrpSpPr>
        <p:grpSpPr>
          <a:xfrm>
            <a:off x="7589519" y="6483096"/>
            <a:ext cx="990600" cy="210312"/>
            <a:chOff x="7391400" y="6462730"/>
            <a:chExt cx="990600" cy="210312"/>
          </a:xfrm>
        </p:grpSpPr>
        <p:pic>
          <p:nvPicPr>
            <p:cNvPr id="11" name="Picture 10" descr="Twitter_Blue.png"/>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gray">
            <a:xfrm>
              <a:off x="7391400" y="6462730"/>
              <a:ext cx="258774" cy="210312"/>
            </a:xfrm>
            <a:prstGeom prst="rect">
              <a:avLst/>
            </a:prstGeom>
          </p:spPr>
        </p:pic>
        <p:sp>
          <p:nvSpPr>
            <p:cNvPr id="12" name="TextBox 11"/>
            <p:cNvSpPr txBox="1"/>
            <p:nvPr/>
          </p:nvSpPr>
          <p:spPr bwMode="gray">
            <a:xfrm>
              <a:off x="7620000" y="6477000"/>
              <a:ext cx="762000" cy="184666"/>
            </a:xfrm>
            <a:prstGeom prst="rect">
              <a:avLst/>
            </a:prstGeom>
            <a:noFill/>
          </p:spPr>
          <p:txBody>
            <a:bodyPr wrap="square" rtlCol="0">
              <a:spAutoFit/>
            </a:bodyPr>
            <a:lstStyle/>
            <a:p>
              <a:pPr algn="l"/>
              <a:r>
                <a:rPr lang="en-US" sz="600">
                  <a:solidFill>
                    <a:srgbClr val="7F7F7F"/>
                  </a:solidFill>
                  <a:latin typeface="R Frutiger Roman"/>
                  <a:cs typeface="R Frutiger Roman"/>
                </a:rPr>
                <a:t>@BTLawNews</a:t>
              </a:r>
              <a:endParaRPr lang="en-US" sz="600">
                <a:solidFill>
                  <a:srgbClr val="7F7F7F"/>
                </a:solidFill>
              </a:endParaRPr>
            </a:p>
          </p:txBody>
        </p:sp>
      </p:grpSp>
      <p:pic>
        <p:nvPicPr>
          <p:cNvPr id="13" name="Picture 12">
            <a:extLst>
              <a:ext uri="{FF2B5EF4-FFF2-40B4-BE49-F238E27FC236}">
                <a16:creationId xmlns:a16="http://schemas.microsoft.com/office/drawing/2014/main" id="{1DCD9839-405B-4080-B787-0ABFB21B27D2}"/>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bwMode="gray">
          <a:xfrm>
            <a:off x="228600" y="6324600"/>
            <a:ext cx="2165679" cy="381000"/>
          </a:xfrm>
          <a:prstGeom prst="rect">
            <a:avLst/>
          </a:prstGeom>
        </p:spPr>
      </p:pic>
    </p:spTree>
    <p:extLst>
      <p:ext uri="{BB962C8B-B14F-4D97-AF65-F5344CB8AC3E}">
        <p14:creationId xmlns:p14="http://schemas.microsoft.com/office/powerpoint/2010/main" val="238075351"/>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ransition/>
  <p:txStyles>
    <p:titleStyle>
      <a:lvl1pPr algn="l" defTabSz="914400" rtl="0" eaLnBrk="1" latinLnBrk="0" hangingPunct="1">
        <a:spcBef>
          <a:spcPct val="0"/>
        </a:spcBef>
        <a:buNone/>
        <a:defRPr sz="4400" b="0" i="0" u="none" kern="1200">
          <a:solidFill>
            <a:srgbClr val="98322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0" b="1">
                <a:effectLst>
                  <a:outerShdw blurRad="38100" dist="38100" dir="2700000" algn="tl">
                    <a:srgbClr val="000000">
                      <a:alpha val="43137"/>
                    </a:srgbClr>
                  </a:outerShdw>
                </a:effectLst>
              </a:rPr>
              <a:t>2020 Election Update</a:t>
            </a:r>
          </a:p>
        </p:txBody>
      </p:sp>
      <p:sp>
        <p:nvSpPr>
          <p:cNvPr id="3" name="Subtitle 2"/>
          <p:cNvSpPr>
            <a:spLocks noGrp="1"/>
          </p:cNvSpPr>
          <p:nvPr>
            <p:ph type="subTitle" idx="1"/>
          </p:nvPr>
        </p:nvSpPr>
        <p:spPr>
          <a:xfrm>
            <a:off x="1066800" y="3848102"/>
            <a:ext cx="6400800" cy="685800"/>
          </a:xfrm>
        </p:spPr>
        <p:txBody>
          <a:bodyPr/>
          <a:lstStyle/>
          <a:p>
            <a:r>
              <a:rPr lang="en-US" i="1">
                <a:effectLst>
                  <a:outerShdw blurRad="38100" dist="38100" dir="2700000" algn="tl">
                    <a:srgbClr val="000000">
                      <a:alpha val="43137"/>
                    </a:srgbClr>
                  </a:outerShdw>
                </a:effectLst>
              </a:rPr>
              <a:t>August 26, 2020</a:t>
            </a:r>
          </a:p>
        </p:txBody>
      </p:sp>
    </p:spTree>
    <p:extLst>
      <p:ext uri="{BB962C8B-B14F-4D97-AF65-F5344CB8AC3E}">
        <p14:creationId xmlns:p14="http://schemas.microsoft.com/office/powerpoint/2010/main" val="2377368422"/>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a:t>2020 Election Update:</a:t>
            </a:r>
            <a:br>
              <a:rPr lang="en-US"/>
            </a:br>
            <a:r>
              <a:rPr lang="en-US" sz="4000" i="1"/>
              <a:t>116th Congress:  House of Representatives </a:t>
            </a:r>
            <a:endParaRPr lang="en-US"/>
          </a:p>
        </p:txBody>
      </p:sp>
      <p:pic>
        <p:nvPicPr>
          <p:cNvPr id="4" name="Content Placeholder 3"/>
          <p:cNvPicPr>
            <a:picLocks noGrp="1" noChangeAspect="1"/>
          </p:cNvPicPr>
          <p:nvPr>
            <p:ph idx="1"/>
          </p:nvPr>
        </p:nvPicPr>
        <p:blipFill>
          <a:blip r:embed="rId3"/>
          <a:stretch>
            <a:fillRect/>
          </a:stretch>
        </p:blipFill>
        <p:spPr>
          <a:xfrm>
            <a:off x="914400" y="1524000"/>
            <a:ext cx="7063933" cy="4525963"/>
          </a:xfrm>
          <a:prstGeom prst="rect">
            <a:avLst/>
          </a:prstGeom>
        </p:spPr>
      </p:pic>
    </p:spTree>
    <p:extLst>
      <p:ext uri="{BB962C8B-B14F-4D97-AF65-F5344CB8AC3E}">
        <p14:creationId xmlns:p14="http://schemas.microsoft.com/office/powerpoint/2010/main" val="107430148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a:t>2020 Election Update:</a:t>
            </a:r>
            <a:br>
              <a:rPr lang="en-US" sz="4000"/>
            </a:br>
            <a:r>
              <a:rPr lang="en-US" sz="3200" i="1"/>
              <a:t>House of Representatives </a:t>
            </a:r>
            <a:endParaRPr lang="en-US"/>
          </a:p>
        </p:txBody>
      </p:sp>
      <p:sp>
        <p:nvSpPr>
          <p:cNvPr id="3" name="Content Placeholder 2"/>
          <p:cNvSpPr>
            <a:spLocks noGrp="1"/>
          </p:cNvSpPr>
          <p:nvPr>
            <p:ph idx="1"/>
          </p:nvPr>
        </p:nvSpPr>
        <p:spPr/>
        <p:txBody>
          <a:bodyPr>
            <a:normAutofit fontScale="85000" lnSpcReduction="20000"/>
          </a:bodyPr>
          <a:lstStyle/>
          <a:p>
            <a:r>
              <a:rPr lang="en-US" dirty="0"/>
              <a:t>Democrats are expected to keep their majority in a presidential election year</a:t>
            </a:r>
          </a:p>
          <a:p>
            <a:pPr lvl="1"/>
            <a:r>
              <a:rPr lang="en-US" dirty="0"/>
              <a:t>DCCC Frontline Program:  targeted 42 seats to aggressively defend</a:t>
            </a:r>
          </a:p>
          <a:p>
            <a:pPr lvl="1"/>
            <a:r>
              <a:rPr lang="en-US" dirty="0"/>
              <a:t>DCCC Red to Blue:  additional 31 seats that Democrats are looking to gain</a:t>
            </a:r>
          </a:p>
          <a:p>
            <a:pPr lvl="1"/>
            <a:r>
              <a:rPr lang="en-US" dirty="0"/>
              <a:t>Many of these districts include suburban, rapidly changing demographics</a:t>
            </a:r>
          </a:p>
          <a:p>
            <a:r>
              <a:rPr lang="en-US" dirty="0" err="1"/>
              <a:t>NRCC</a:t>
            </a:r>
            <a:r>
              <a:rPr lang="en-US" dirty="0"/>
              <a:t> target races:  House GOP is targeting 50 seats—including 30 districts that President Trump won in 2016</a:t>
            </a:r>
          </a:p>
          <a:p>
            <a:r>
              <a:rPr lang="en-US"/>
              <a:t>So far this year, 8 House incumbents have lost their seats in primary elections</a:t>
            </a:r>
          </a:p>
          <a:p>
            <a:pPr marL="0" indent="0">
              <a:buNone/>
            </a:pPr>
            <a:endParaRPr lang="en-US" dirty="0"/>
          </a:p>
        </p:txBody>
      </p:sp>
    </p:spTree>
    <p:extLst>
      <p:ext uri="{BB962C8B-B14F-4D97-AF65-F5344CB8AC3E}">
        <p14:creationId xmlns:p14="http://schemas.microsoft.com/office/powerpoint/2010/main" val="395433395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a:t>2020 Election Update:</a:t>
            </a:r>
            <a:br>
              <a:rPr lang="en-US"/>
            </a:br>
            <a:r>
              <a:rPr lang="en-US" sz="3600" i="1"/>
              <a:t>House Casualty List (Bloomberg Government)</a:t>
            </a:r>
          </a:p>
        </p:txBody>
      </p:sp>
      <p:pic>
        <p:nvPicPr>
          <p:cNvPr id="4" name="Content Placeholder 3"/>
          <p:cNvPicPr>
            <a:picLocks noGrp="1" noChangeAspect="1"/>
          </p:cNvPicPr>
          <p:nvPr>
            <p:ph idx="1"/>
          </p:nvPr>
        </p:nvPicPr>
        <p:blipFill>
          <a:blip r:embed="rId3"/>
          <a:srcRect l="-1049" t="-1818" r="24947" b="1818"/>
          <a:stretch>
            <a:fillRect/>
          </a:stretch>
        </p:blipFill>
        <p:spPr>
          <a:xfrm>
            <a:off x="533400" y="1513840"/>
            <a:ext cx="7259320" cy="4526006"/>
          </a:xfrm>
          <a:prstGeom prst="rect">
            <a:avLst/>
          </a:prstGeom>
        </p:spPr>
      </p:pic>
    </p:spTree>
    <p:extLst>
      <p:ext uri="{BB962C8B-B14F-4D97-AF65-F5344CB8AC3E}">
        <p14:creationId xmlns:p14="http://schemas.microsoft.com/office/powerpoint/2010/main" val="318657274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a:t>2020 Election Update:</a:t>
            </a:r>
            <a:br>
              <a:rPr lang="en-US" sz="4000"/>
            </a:br>
            <a:r>
              <a:rPr lang="en-US" sz="3200" i="1"/>
              <a:t>House of Representatives Cook Ratings</a:t>
            </a:r>
            <a:endParaRPr lang="en-US"/>
          </a:p>
        </p:txBody>
      </p:sp>
      <p:pic>
        <p:nvPicPr>
          <p:cNvPr id="5" name="Content Placeholder 4">
            <a:extLst>
              <a:ext uri="{FF2B5EF4-FFF2-40B4-BE49-F238E27FC236}">
                <a16:creationId xmlns:a16="http://schemas.microsoft.com/office/drawing/2014/main" id="{BF67686C-6B59-4821-9697-C80E5D0B4A87}"/>
              </a:ext>
            </a:extLst>
          </p:cNvPr>
          <p:cNvPicPr>
            <a:picLocks noGrp="1" noChangeAspect="1"/>
          </p:cNvPicPr>
          <p:nvPr>
            <p:ph idx="1"/>
          </p:nvPr>
        </p:nvPicPr>
        <p:blipFill>
          <a:blip r:embed="rId3"/>
          <a:stretch>
            <a:fillRect/>
          </a:stretch>
        </p:blipFill>
        <p:spPr>
          <a:xfrm>
            <a:off x="228600" y="1524000"/>
            <a:ext cx="8535894" cy="4419600"/>
          </a:xfrm>
          <a:prstGeom prst="rect">
            <a:avLst/>
          </a:prstGeom>
        </p:spPr>
      </p:pic>
    </p:spTree>
    <p:extLst>
      <p:ext uri="{BB962C8B-B14F-4D97-AF65-F5344CB8AC3E}">
        <p14:creationId xmlns:p14="http://schemas.microsoft.com/office/powerpoint/2010/main" val="398894490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676400"/>
          </a:xfrm>
        </p:spPr>
        <p:txBody>
          <a:bodyPr>
            <a:normAutofit/>
          </a:bodyPr>
          <a:lstStyle/>
          <a:p>
            <a:r>
              <a:rPr lang="en-US" sz="4000" b="1"/>
              <a:t>2020 Election Update:</a:t>
            </a:r>
            <a:br>
              <a:rPr lang="en-US" sz="4000"/>
            </a:br>
            <a:r>
              <a:rPr lang="en-US" sz="3200" i="1"/>
              <a:t>House of Representatives</a:t>
            </a:r>
            <a:br>
              <a:rPr lang="en-US" sz="3200" i="1"/>
            </a:br>
            <a:r>
              <a:rPr lang="en-US" sz="3200" i="1"/>
              <a:t>Sabato’s Crystal Ball</a:t>
            </a:r>
            <a:endParaRPr lang="en-US"/>
          </a:p>
        </p:txBody>
      </p:sp>
      <p:pic>
        <p:nvPicPr>
          <p:cNvPr id="1638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5605549" y="1672936"/>
            <a:ext cx="3108960" cy="453972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p:nvPr/>
        </p:nvPicPr>
        <p:blipFill>
          <a:blip r:embed="rId4">
            <a:extLst>
              <a:ext uri="{28A0092B-C50C-407E-A947-70E740481C1C}">
                <a14:useLocalDpi xmlns:a14="http://schemas.microsoft.com/office/drawing/2010/main" val="0"/>
              </a:ext>
            </a:extLst>
          </a:blip>
          <a:srcRect t="47518" b="7460"/>
          <a:stretch>
            <a:fillRect/>
          </a:stretch>
        </p:blipFill>
        <p:spPr bwMode="auto">
          <a:xfrm>
            <a:off x="762000" y="2057400"/>
            <a:ext cx="4448175" cy="4267200"/>
          </a:xfrm>
          <a:prstGeom prst="rect">
            <a:avLst/>
          </a:prstGeom>
          <a:noFill/>
          <a:ln>
            <a:noFill/>
          </a:ln>
          <a:extLst>
            <a:ext uri="{53640926-AAD7-44D8-BBD7-CCE9431645EC}">
              <a14:shadowObscured xmlns:a14="http://schemas.microsoft.com/office/drawing/2010/main"/>
            </a:ext>
          </a:extLst>
        </p:spPr>
      </p:pic>
      <p:pic>
        <p:nvPicPr>
          <p:cNvPr id="9" name="Picture 8"/>
          <p:cNvPicPr/>
          <p:nvPr/>
        </p:nvPicPr>
        <p:blipFill>
          <a:blip r:embed="rId4">
            <a:extLst>
              <a:ext uri="{28A0092B-C50C-407E-A947-70E740481C1C}">
                <a14:useLocalDpi xmlns:a14="http://schemas.microsoft.com/office/drawing/2010/main" val="0"/>
              </a:ext>
            </a:extLst>
          </a:blip>
          <a:srcRect t="92535" r="66555"/>
          <a:stretch>
            <a:fillRect/>
          </a:stretch>
        </p:blipFill>
        <p:spPr bwMode="auto">
          <a:xfrm>
            <a:off x="482600" y="4191000"/>
            <a:ext cx="1478713" cy="730250"/>
          </a:xfrm>
          <a:prstGeom prst="rect">
            <a:avLst/>
          </a:prstGeom>
          <a:noFill/>
          <a:ln>
            <a:noFill/>
          </a:ln>
          <a:extLst>
            <a:ext uri="{53640926-AAD7-44D8-BBD7-CCE9431645EC}">
              <a14:shadowObscured xmlns:a14="http://schemas.microsoft.com/office/drawing/2010/main"/>
            </a:ext>
          </a:extLst>
        </p:spPr>
      </p:pic>
      <p:sp>
        <p:nvSpPr>
          <p:cNvPr id="4" name="TextBox 3"/>
          <p:cNvSpPr txBox="1"/>
          <p:nvPr/>
        </p:nvSpPr>
        <p:spPr>
          <a:xfrm>
            <a:off x="5486400" y="1026605"/>
            <a:ext cx="3429000" cy="584775"/>
          </a:xfrm>
          <a:prstGeom prst="rect">
            <a:avLst/>
          </a:prstGeom>
          <a:solidFill>
            <a:schemeClr val="accent2"/>
          </a:solidFill>
        </p:spPr>
        <p:txBody>
          <a:bodyPr wrap="square" rtlCol="0">
            <a:spAutoFit/>
          </a:bodyPr>
          <a:lstStyle/>
          <a:p>
            <a:pPr algn="ctr"/>
            <a:r>
              <a:rPr lang="en-US" sz="1600" b="1" i="1">
                <a:solidFill>
                  <a:schemeClr val="bg1"/>
                </a:solidFill>
              </a:rPr>
              <a:t>Democrats who represent districts Donald Trump won in 2016</a:t>
            </a:r>
          </a:p>
        </p:txBody>
      </p:sp>
    </p:spTree>
    <p:extLst>
      <p:ext uri="{BB962C8B-B14F-4D97-AF65-F5344CB8AC3E}">
        <p14:creationId xmlns:p14="http://schemas.microsoft.com/office/powerpoint/2010/main" val="403123068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676400"/>
          </a:xfrm>
        </p:spPr>
        <p:txBody>
          <a:bodyPr>
            <a:normAutofit/>
          </a:bodyPr>
          <a:lstStyle/>
          <a:p>
            <a:r>
              <a:rPr lang="en-US" sz="4000" b="1"/>
              <a:t>2020 Election Update:</a:t>
            </a:r>
            <a:br>
              <a:rPr lang="en-US" sz="4000"/>
            </a:br>
            <a:r>
              <a:rPr lang="en-US" sz="3200" i="1"/>
              <a:t>House of Representatives</a:t>
            </a:r>
            <a:br>
              <a:rPr lang="en-US" sz="3200" i="1"/>
            </a:br>
            <a:r>
              <a:rPr lang="en-US" sz="3200" i="1"/>
              <a:t>Sabato’s Crystal Ball</a:t>
            </a:r>
            <a:endParaRPr lang="en-US"/>
          </a:p>
        </p:txBody>
      </p:sp>
      <p:sp>
        <p:nvSpPr>
          <p:cNvPr id="4" name="TextBox 3"/>
          <p:cNvSpPr txBox="1"/>
          <p:nvPr/>
        </p:nvSpPr>
        <p:spPr>
          <a:xfrm>
            <a:off x="696826" y="2971800"/>
            <a:ext cx="3429000" cy="584775"/>
          </a:xfrm>
          <a:prstGeom prst="rect">
            <a:avLst/>
          </a:prstGeom>
          <a:solidFill>
            <a:schemeClr val="accent2"/>
          </a:solidFill>
        </p:spPr>
        <p:txBody>
          <a:bodyPr wrap="square" rtlCol="0">
            <a:spAutoFit/>
          </a:bodyPr>
          <a:lstStyle/>
          <a:p>
            <a:pPr algn="ctr"/>
            <a:r>
              <a:rPr lang="en-US" sz="1600" b="1" i="1">
                <a:solidFill>
                  <a:schemeClr val="bg1"/>
                </a:solidFill>
              </a:rPr>
              <a:t>Republicans who represent districts Hillary Clinton won in 2016</a:t>
            </a:r>
          </a:p>
        </p:txBody>
      </p:sp>
      <p:pic>
        <p:nvPicPr>
          <p:cNvPr id="7" name="Picture 6"/>
          <p:cNvPicPr/>
          <p:nvPr/>
        </p:nvPicPr>
        <p:blipFill>
          <a:blip r:embed="rId3">
            <a:extLst>
              <a:ext uri="{28A0092B-C50C-407E-A947-70E740481C1C}">
                <a14:useLocalDpi xmlns:a14="http://schemas.microsoft.com/office/drawing/2010/main" val="0"/>
              </a:ext>
            </a:extLst>
          </a:blip>
          <a:srcRect l="236" t="-241" r="1416" b="53672"/>
          <a:stretch>
            <a:fillRect/>
          </a:stretch>
        </p:blipFill>
        <p:spPr bwMode="auto">
          <a:xfrm>
            <a:off x="4648200" y="1676400"/>
            <a:ext cx="4343400" cy="4495800"/>
          </a:xfrm>
          <a:prstGeom prst="rect">
            <a:avLst/>
          </a:prstGeom>
          <a:noFill/>
          <a:ln>
            <a:noFill/>
          </a:ln>
          <a:extLst>
            <a:ext uri="{53640926-AAD7-44D8-BBD7-CCE9431645EC}">
              <a14:shadowObscured xmlns:a14="http://schemas.microsoft.com/office/drawing/2010/main"/>
            </a:ext>
          </a:extLst>
        </p:spPr>
      </p:pic>
      <p:pic>
        <p:nvPicPr>
          <p:cNvPr id="18436"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39288" y="3810000"/>
            <a:ext cx="3744076"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8083447"/>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743200"/>
            <a:ext cx="7772400" cy="1470025"/>
          </a:xfrm>
        </p:spPr>
        <p:txBody>
          <a:bodyPr>
            <a:normAutofit/>
          </a:bodyPr>
          <a:lstStyle/>
          <a:p>
            <a:r>
              <a:rPr lang="en-US" sz="5400">
                <a:effectLst>
                  <a:outerShdw blurRad="38100" dist="38100" dir="2700000" algn="tl">
                    <a:srgbClr val="000000">
                      <a:alpha val="43137"/>
                    </a:srgbClr>
                  </a:outerShdw>
                </a:effectLst>
              </a:rPr>
              <a:t>Presidential Election</a:t>
            </a:r>
          </a:p>
        </p:txBody>
      </p:sp>
    </p:spTree>
    <p:extLst>
      <p:ext uri="{BB962C8B-B14F-4D97-AF65-F5344CB8AC3E}">
        <p14:creationId xmlns:p14="http://schemas.microsoft.com/office/powerpoint/2010/main" val="382137385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a:t>2020 Election Update:</a:t>
            </a:r>
            <a:br>
              <a:rPr lang="en-US"/>
            </a:br>
            <a:r>
              <a:rPr lang="en-US" sz="4000" i="1"/>
              <a:t>Presidential Race: Electoral College</a:t>
            </a:r>
            <a:endParaRPr lang="en-US"/>
          </a:p>
        </p:txBody>
      </p:sp>
      <p:sp>
        <p:nvSpPr>
          <p:cNvPr id="4" name="Text Placeholder 1"/>
          <p:cNvSpPr txBox="1"/>
          <p:nvPr/>
        </p:nvSpPr>
        <p:spPr>
          <a:xfrm>
            <a:off x="354602" y="1531827"/>
            <a:ext cx="8229600" cy="387531"/>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t>Trump won electoral vote 304-227, lost the popular vote by 2.1 points</a:t>
            </a:r>
          </a:p>
          <a:p>
            <a:endParaRPr lang="en-US"/>
          </a:p>
        </p:txBody>
      </p:sp>
      <p:sp>
        <p:nvSpPr>
          <p:cNvPr id="7" name="TextBox 6"/>
          <p:cNvSpPr txBox="1"/>
          <p:nvPr/>
        </p:nvSpPr>
        <p:spPr>
          <a:xfrm>
            <a:off x="354602" y="5931160"/>
            <a:ext cx="7143751" cy="313317"/>
          </a:xfrm>
          <a:prstGeom prst="rect">
            <a:avLst/>
          </a:prstGeom>
          <a:noFill/>
        </p:spPr>
        <p:txBody>
          <a:bodyPr wrap="square" lIns="0" tIns="45720" rIns="0" bIns="45720" rtlCol="0">
            <a:noAutofit/>
          </a:bodyPr>
          <a:lstStyle/>
          <a:p>
            <a:pPr>
              <a:buClr>
                <a:srgbClr val="FFFFFF"/>
              </a:buClr>
            </a:pPr>
            <a:r>
              <a:rPr lang="en-US" sz="900">
                <a:solidFill>
                  <a:srgbClr val="000000"/>
                </a:solidFill>
                <a:latin typeface="Arial" pitchFamily="34" charset="0"/>
                <a:cs typeface="Arial" pitchFamily="34" charset="0"/>
              </a:rPr>
              <a:t>Source: Nominees need 270 electoral votes to win; race ratings from Cook Political Report via Bloomberg Government </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rcRect b="16514"/>
          <a:stretch>
            <a:fillRect/>
          </a:stretch>
        </p:blipFill>
        <p:spPr>
          <a:xfrm>
            <a:off x="247331" y="2244438"/>
            <a:ext cx="8649337" cy="3518301"/>
          </a:xfrm>
          <a:prstGeom prst="rect">
            <a:avLst/>
          </a:prstGeom>
        </p:spPr>
      </p:pic>
      <p:sp>
        <p:nvSpPr>
          <p:cNvPr id="9" name="Title 1"/>
          <p:cNvSpPr txBox="1"/>
          <p:nvPr/>
        </p:nvSpPr>
        <p:spPr>
          <a:xfrm>
            <a:off x="741635" y="1895654"/>
            <a:ext cx="7696832" cy="284745"/>
          </a:xfrm>
          <a:prstGeom prst="rect">
            <a:avLst/>
          </a:prstGeom>
        </p:spPr>
        <p:txBody>
          <a:bodyPr vert="horz" lIns="0" tIns="0" rIns="0" bIns="0" rtlCol="0" anchor="t" anchorCtr="0">
            <a:noAutofit/>
          </a:bodyPr>
          <a:lstStyle>
            <a:lvl1pPr algn="l" defTabSz="914400" rtl="0" eaLnBrk="1" latinLnBrk="0" hangingPunct="1">
              <a:spcBef>
                <a:spcPct val="0"/>
              </a:spcBef>
              <a:buNone/>
              <a:defRPr sz="2200" b="1" kern="1200" cap="none" baseline="0">
                <a:solidFill>
                  <a:schemeClr val="tx1"/>
                </a:solidFill>
                <a:latin typeface="Arial" pitchFamily="34" charset="0"/>
                <a:ea typeface="+mj-ea"/>
                <a:cs typeface="Arial" pitchFamily="34" charset="0"/>
              </a:defRPr>
            </a:lvl1pPr>
          </a:lstStyle>
          <a:p>
            <a:r>
              <a:rPr lang="en-US" sz="1400"/>
              <a:t>Cook’s Latest Scenario: </a:t>
            </a:r>
            <a:r>
              <a:rPr lang="en-US" sz="1400">
                <a:solidFill>
                  <a:srgbClr val="0070C0"/>
                </a:solidFill>
              </a:rPr>
              <a:t>308 – Biden/Democratic </a:t>
            </a:r>
            <a:r>
              <a:rPr lang="en-US" sz="1400"/>
              <a:t>| </a:t>
            </a:r>
            <a:r>
              <a:rPr lang="en-US" sz="1400">
                <a:solidFill>
                  <a:schemeClr val="tx2"/>
                </a:solidFill>
              </a:rPr>
              <a:t>43 - Toss Up </a:t>
            </a:r>
            <a:r>
              <a:rPr lang="en-US" sz="1400"/>
              <a:t>| </a:t>
            </a:r>
            <a:r>
              <a:rPr lang="en-US" sz="1400">
                <a:solidFill>
                  <a:srgbClr val="FF0000"/>
                </a:solidFill>
              </a:rPr>
              <a:t>187 - Trump/Republican</a:t>
            </a:r>
            <a:endParaRPr lang="en-US" sz="1400">
              <a:solidFill>
                <a:schemeClr val="tx2"/>
              </a:solidFill>
            </a:endParaRPr>
          </a:p>
        </p:txBody>
      </p:sp>
    </p:spTree>
    <p:extLst>
      <p:ext uri="{BB962C8B-B14F-4D97-AF65-F5344CB8AC3E}">
        <p14:creationId xmlns:p14="http://schemas.microsoft.com/office/powerpoint/2010/main" val="28012330"/>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a:t>2020 Election Update:</a:t>
            </a:r>
            <a:br>
              <a:rPr lang="en-US"/>
            </a:br>
            <a:r>
              <a:rPr lang="en-US" sz="4000" i="1"/>
              <a:t>Presidential Race: Sabato’s Crystal Ball</a:t>
            </a:r>
            <a:endParaRPr lang="en-US"/>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333501" y="1524000"/>
            <a:ext cx="6446849" cy="4480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684102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a:t>2020 Election Update:</a:t>
            </a:r>
            <a:br>
              <a:rPr lang="en-US"/>
            </a:br>
            <a:r>
              <a:rPr lang="en-US" i="1"/>
              <a:t>Presidential Race:  270 to Win</a:t>
            </a:r>
            <a:endParaRPr lang="en-US"/>
          </a:p>
        </p:txBody>
      </p:sp>
      <p:sp>
        <p:nvSpPr>
          <p:cNvPr id="3" name="Content Placeholder 2"/>
          <p:cNvSpPr>
            <a:spLocks noGrp="1"/>
          </p:cNvSpPr>
          <p:nvPr>
            <p:ph idx="1"/>
          </p:nvPr>
        </p:nvSpPr>
        <p:spPr>
          <a:xfrm>
            <a:off x="457200" y="1600202"/>
            <a:ext cx="8229600" cy="4724398"/>
          </a:xfrm>
        </p:spPr>
        <p:txBody>
          <a:bodyPr>
            <a:normAutofit fontScale="92500" lnSpcReduction="10000"/>
          </a:bodyPr>
          <a:lstStyle/>
          <a:p>
            <a:r>
              <a:rPr lang="en-US" sz="3000" dirty="0"/>
              <a:t>2016 Electoral Math:</a:t>
            </a:r>
          </a:p>
          <a:p>
            <a:pPr lvl="1"/>
            <a:r>
              <a:rPr lang="en-US" sz="2400" dirty="0"/>
              <a:t>Trump: 304 electoral votes (306 counting 2 faithless)</a:t>
            </a:r>
          </a:p>
          <a:p>
            <a:pPr lvl="1"/>
            <a:r>
              <a:rPr lang="en-US" sz="2400" dirty="0"/>
              <a:t>Clinton: 227 electoral votes (232 counting 5 faithless)</a:t>
            </a:r>
          </a:p>
          <a:p>
            <a:r>
              <a:rPr lang="en-US" sz="2800" dirty="0"/>
              <a:t>3 crucial states where changes in 2020 could secure the race for Vice President Biden:</a:t>
            </a:r>
          </a:p>
          <a:p>
            <a:pPr lvl="2"/>
            <a:r>
              <a:rPr lang="en-US" sz="2000" b="1" dirty="0">
                <a:solidFill>
                  <a:srgbClr val="7030A0"/>
                </a:solidFill>
              </a:rPr>
              <a:t>Pennsylvania:  20 electoral votes</a:t>
            </a:r>
          </a:p>
          <a:p>
            <a:pPr lvl="3"/>
            <a:r>
              <a:rPr lang="en-US" sz="1600" dirty="0"/>
              <a:t>2016:  Trump won by &lt;1% of the votes</a:t>
            </a:r>
          </a:p>
          <a:p>
            <a:pPr lvl="2"/>
            <a:r>
              <a:rPr lang="en-US" sz="2000" b="1" dirty="0">
                <a:solidFill>
                  <a:srgbClr val="7030A0"/>
                </a:solidFill>
              </a:rPr>
              <a:t>Michigan:  16 electoral votes</a:t>
            </a:r>
          </a:p>
          <a:p>
            <a:pPr lvl="3"/>
            <a:r>
              <a:rPr lang="en-US" sz="1600" dirty="0"/>
              <a:t>2016:  Trump won by &lt;0.3% of the votes</a:t>
            </a:r>
          </a:p>
          <a:p>
            <a:pPr lvl="2"/>
            <a:r>
              <a:rPr lang="en-US" sz="2000" b="1" dirty="0">
                <a:solidFill>
                  <a:srgbClr val="7030A0"/>
                </a:solidFill>
              </a:rPr>
              <a:t>Wisconsin:  10 electoral votes</a:t>
            </a:r>
          </a:p>
          <a:p>
            <a:pPr lvl="3"/>
            <a:r>
              <a:rPr lang="en-US" sz="1600" dirty="0"/>
              <a:t>2016: Trump won by &lt;1% of the votes</a:t>
            </a:r>
          </a:p>
          <a:p>
            <a:pPr lvl="1"/>
            <a:r>
              <a:rPr lang="en-US" dirty="0"/>
              <a:t>If Biden wins these three states and everything else remains the same as in 2016, Biden wins 278-260.</a:t>
            </a:r>
          </a:p>
        </p:txBody>
      </p:sp>
    </p:spTree>
    <p:extLst>
      <p:ext uri="{BB962C8B-B14F-4D97-AF65-F5344CB8AC3E}">
        <p14:creationId xmlns:p14="http://schemas.microsoft.com/office/powerpoint/2010/main" val="266172793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743200"/>
            <a:ext cx="7772400" cy="1470025"/>
          </a:xfrm>
        </p:spPr>
        <p:txBody>
          <a:bodyPr>
            <a:normAutofit/>
          </a:bodyPr>
          <a:lstStyle/>
          <a:p>
            <a:r>
              <a:rPr lang="en-US" sz="5400">
                <a:effectLst>
                  <a:outerShdw blurRad="38100" dist="38100" dir="2700000" algn="tl">
                    <a:srgbClr val="000000">
                      <a:alpha val="43137"/>
                    </a:srgbClr>
                  </a:outerShdw>
                </a:effectLst>
              </a:rPr>
              <a:t>United States Senate</a:t>
            </a:r>
          </a:p>
        </p:txBody>
      </p:sp>
    </p:spTree>
    <p:extLst>
      <p:ext uri="{BB962C8B-B14F-4D97-AF65-F5344CB8AC3E}">
        <p14:creationId xmlns:p14="http://schemas.microsoft.com/office/powerpoint/2010/main" val="2532871946"/>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828800"/>
          </a:xfrm>
        </p:spPr>
        <p:txBody>
          <a:bodyPr>
            <a:normAutofit fontScale="90000"/>
          </a:bodyPr>
          <a:lstStyle/>
          <a:p>
            <a:r>
              <a:rPr lang="en-US" b="1"/>
              <a:t>2020 Election Update:</a:t>
            </a:r>
            <a:br>
              <a:rPr lang="en-US"/>
            </a:br>
            <a:r>
              <a:rPr lang="en-US" i="1"/>
              <a:t>Presidential Race: </a:t>
            </a:r>
            <a:br>
              <a:rPr lang="en-US" i="1"/>
            </a:br>
            <a:r>
              <a:rPr lang="en-US" i="1"/>
              <a:t>Additional Battleground States</a:t>
            </a:r>
            <a:endParaRPr lang="en-US"/>
          </a:p>
        </p:txBody>
      </p:sp>
      <p:sp>
        <p:nvSpPr>
          <p:cNvPr id="3" name="Content Placeholder 2"/>
          <p:cNvSpPr>
            <a:spLocks noGrp="1"/>
          </p:cNvSpPr>
          <p:nvPr>
            <p:ph sz="half" idx="1"/>
          </p:nvPr>
        </p:nvSpPr>
        <p:spPr>
          <a:xfrm>
            <a:off x="457200" y="2438400"/>
            <a:ext cx="4038600" cy="3687765"/>
          </a:xfrm>
        </p:spPr>
        <p:txBody>
          <a:bodyPr>
            <a:normAutofit/>
          </a:bodyPr>
          <a:lstStyle/>
          <a:p>
            <a:r>
              <a:rPr lang="en-US" b="1">
                <a:solidFill>
                  <a:srgbClr val="7030A0"/>
                </a:solidFill>
              </a:rPr>
              <a:t>Florida:</a:t>
            </a:r>
          </a:p>
          <a:p>
            <a:pPr lvl="1"/>
            <a:r>
              <a:rPr lang="en-US"/>
              <a:t>29 electoral votes</a:t>
            </a:r>
          </a:p>
          <a:p>
            <a:pPr lvl="1"/>
            <a:r>
              <a:rPr lang="en-US"/>
              <a:t>2016:  Trump won by 1.2% of the votes</a:t>
            </a:r>
          </a:p>
          <a:p>
            <a:r>
              <a:rPr lang="en-US" b="1">
                <a:solidFill>
                  <a:srgbClr val="7030A0"/>
                </a:solidFill>
              </a:rPr>
              <a:t>Arizona:</a:t>
            </a:r>
          </a:p>
          <a:p>
            <a:pPr lvl="1"/>
            <a:r>
              <a:rPr lang="en-US"/>
              <a:t>11 electoral votes</a:t>
            </a:r>
          </a:p>
          <a:p>
            <a:pPr lvl="1"/>
            <a:r>
              <a:rPr lang="en-US"/>
              <a:t>2016:  Trump won by 3.5% of the votes</a:t>
            </a:r>
          </a:p>
          <a:p>
            <a:pPr lvl="1"/>
            <a:endParaRPr lang="en-US"/>
          </a:p>
        </p:txBody>
      </p:sp>
      <p:sp>
        <p:nvSpPr>
          <p:cNvPr id="4" name="Content Placeholder 3"/>
          <p:cNvSpPr>
            <a:spLocks noGrp="1"/>
          </p:cNvSpPr>
          <p:nvPr>
            <p:ph sz="half" idx="2"/>
          </p:nvPr>
        </p:nvSpPr>
        <p:spPr>
          <a:xfrm>
            <a:off x="4648200" y="2514600"/>
            <a:ext cx="4038600" cy="3611565"/>
          </a:xfrm>
        </p:spPr>
        <p:txBody>
          <a:bodyPr>
            <a:normAutofit/>
          </a:bodyPr>
          <a:lstStyle/>
          <a:p>
            <a:r>
              <a:rPr lang="en-US" b="1">
                <a:solidFill>
                  <a:srgbClr val="7030A0"/>
                </a:solidFill>
              </a:rPr>
              <a:t>Minnesota:</a:t>
            </a:r>
          </a:p>
          <a:p>
            <a:pPr lvl="1"/>
            <a:r>
              <a:rPr lang="en-US"/>
              <a:t>10 electoral votes</a:t>
            </a:r>
          </a:p>
          <a:p>
            <a:pPr lvl="1"/>
            <a:r>
              <a:rPr lang="en-US"/>
              <a:t>2016: Clinton won by 1.5%</a:t>
            </a:r>
          </a:p>
          <a:p>
            <a:r>
              <a:rPr lang="en-US" b="1">
                <a:solidFill>
                  <a:srgbClr val="7030A0"/>
                </a:solidFill>
              </a:rPr>
              <a:t>North Carolina:</a:t>
            </a:r>
          </a:p>
          <a:p>
            <a:pPr lvl="1"/>
            <a:r>
              <a:rPr lang="en-US"/>
              <a:t>15 electoral votes</a:t>
            </a:r>
          </a:p>
          <a:p>
            <a:pPr lvl="1"/>
            <a:r>
              <a:rPr lang="en-US"/>
              <a:t>2016:  Trump won by 3.7% of the votes</a:t>
            </a:r>
          </a:p>
          <a:p>
            <a:pPr marL="0" indent="0">
              <a:buNone/>
            </a:pPr>
            <a:endParaRPr lang="en-US"/>
          </a:p>
        </p:txBody>
      </p:sp>
    </p:spTree>
    <p:extLst>
      <p:ext uri="{BB962C8B-B14F-4D97-AF65-F5344CB8AC3E}">
        <p14:creationId xmlns:p14="http://schemas.microsoft.com/office/powerpoint/2010/main" val="394222608"/>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229600" cy="1600200"/>
          </a:xfrm>
        </p:spPr>
        <p:txBody>
          <a:bodyPr>
            <a:normAutofit fontScale="90000"/>
          </a:bodyPr>
          <a:lstStyle/>
          <a:p>
            <a:r>
              <a:rPr lang="en-US" b="1" dirty="0"/>
              <a:t>2020 Election Update:</a:t>
            </a:r>
            <a:br>
              <a:rPr lang="en-US" sz="4000" dirty="0"/>
            </a:br>
            <a:r>
              <a:rPr lang="en-US" sz="4000" i="1" dirty="0"/>
              <a:t>Democratic National Convention</a:t>
            </a:r>
            <a:br>
              <a:rPr lang="en-US" sz="3600" i="1" dirty="0"/>
            </a:br>
            <a:r>
              <a:rPr lang="en-US" sz="2000" i="1" dirty="0"/>
              <a:t>Aug. 17-20: Primarily Virtual; host city: Milwaukee, WI</a:t>
            </a:r>
            <a:endParaRPr lang="en-US" dirty="0"/>
          </a:p>
        </p:txBody>
      </p:sp>
      <p:pic>
        <p:nvPicPr>
          <p:cNvPr id="6" name="Content Placeholder 5"/>
          <p:cNvPicPr>
            <a:picLocks noGrp="1" noChangeAspect="1"/>
          </p:cNvPicPr>
          <p:nvPr>
            <p:ph sz="half" idx="1"/>
          </p:nvPr>
        </p:nvPicPr>
        <p:blipFill>
          <a:blip r:embed="rId3">
            <a:extLst>
              <a:ext uri="{28A0092B-C50C-407E-A947-70E740481C1C}">
                <a14:useLocalDpi xmlns:a14="http://schemas.microsoft.com/office/drawing/2010/main" val="0"/>
              </a:ext>
            </a:extLst>
          </a:blip>
          <a:srcRect l="15125" r="15125"/>
          <a:stretch>
            <a:fillRect/>
          </a:stretch>
        </p:blipFill>
        <p:spPr>
          <a:xfrm>
            <a:off x="320040" y="2362200"/>
            <a:ext cx="4082569" cy="3291840"/>
          </a:xfrm>
        </p:spPr>
      </p:pic>
      <p:pic>
        <p:nvPicPr>
          <p:cNvPr id="7" name="Content Placeholder 6"/>
          <p:cNvPicPr>
            <a:picLocks noGrp="1" noChangeAspect="1"/>
          </p:cNvPicPr>
          <p:nvPr>
            <p:ph sz="half" idx="2"/>
          </p:nvPr>
        </p:nvPicPr>
        <p:blipFill>
          <a:blip r:embed="rId4">
            <a:extLst>
              <a:ext uri="{28A0092B-C50C-407E-A947-70E740481C1C}">
                <a14:useLocalDpi xmlns:a14="http://schemas.microsoft.com/office/drawing/2010/main" val="0"/>
              </a:ext>
            </a:extLst>
          </a:blip>
          <a:srcRect l="10281" r="10973"/>
          <a:stretch>
            <a:fillRect/>
          </a:stretch>
        </p:blipFill>
        <p:spPr>
          <a:xfrm>
            <a:off x="4876800" y="2377440"/>
            <a:ext cx="3886200" cy="3291840"/>
          </a:xfrm>
        </p:spPr>
      </p:pic>
    </p:spTree>
    <p:extLst>
      <p:ext uri="{BB962C8B-B14F-4D97-AF65-F5344CB8AC3E}">
        <p14:creationId xmlns:p14="http://schemas.microsoft.com/office/powerpoint/2010/main" val="1076031745"/>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229600" cy="1600200"/>
          </a:xfrm>
        </p:spPr>
        <p:txBody>
          <a:bodyPr>
            <a:normAutofit fontScale="90000"/>
          </a:bodyPr>
          <a:lstStyle/>
          <a:p>
            <a:r>
              <a:rPr lang="en-US" b="1" dirty="0"/>
              <a:t>2020 Election Update:</a:t>
            </a:r>
            <a:br>
              <a:rPr lang="en-US" sz="4000" dirty="0"/>
            </a:br>
            <a:r>
              <a:rPr lang="en-US" sz="4000" i="1" dirty="0"/>
              <a:t>Republican National Convention</a:t>
            </a:r>
            <a:br>
              <a:rPr lang="en-US" sz="3600" i="1" dirty="0"/>
            </a:br>
            <a:r>
              <a:rPr lang="en-US" sz="2000" i="1" dirty="0"/>
              <a:t>Aug. 24-27: Multiple Locations; host city: Charlotte, NC</a:t>
            </a:r>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rcRect t="8881"/>
          <a:stretch>
            <a:fillRect/>
          </a:stretch>
        </p:blipFill>
        <p:spPr>
          <a:xfrm>
            <a:off x="733549" y="2128205"/>
            <a:ext cx="3485903" cy="4023360"/>
          </a:xfrm>
        </p:spPr>
      </p:pic>
      <p:pic>
        <p:nvPicPr>
          <p:cNvPr id="8" name="Content Placeholder 7"/>
          <p:cNvPicPr>
            <a:picLocks noGrp="1" noChangeAspect="1"/>
          </p:cNvPicPr>
          <p:nvPr>
            <p:ph sz="half" idx="2"/>
          </p:nvPr>
        </p:nvPicPr>
        <p:blipFill>
          <a:blip r:embed="rId4">
            <a:extLst>
              <a:ext uri="{28A0092B-C50C-407E-A947-70E740481C1C}">
                <a14:useLocalDpi xmlns:a14="http://schemas.microsoft.com/office/drawing/2010/main" val="0"/>
              </a:ext>
            </a:extLst>
          </a:blip>
          <a:srcRect t="6734" b="4034"/>
          <a:stretch>
            <a:fillRect/>
          </a:stretch>
        </p:blipFill>
        <p:spPr>
          <a:xfrm>
            <a:off x="4648200" y="2128205"/>
            <a:ext cx="3607385" cy="4023360"/>
          </a:xfrm>
        </p:spPr>
      </p:pic>
    </p:spTree>
    <p:extLst>
      <p:ext uri="{BB962C8B-B14F-4D97-AF65-F5344CB8AC3E}">
        <p14:creationId xmlns:p14="http://schemas.microsoft.com/office/powerpoint/2010/main" val="255167702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a:t>2020 Election Update:</a:t>
            </a:r>
            <a:br>
              <a:rPr lang="en-US"/>
            </a:br>
            <a:r>
              <a:rPr lang="en-US" sz="4000" i="1"/>
              <a:t>116th Congress:  Senate</a:t>
            </a:r>
            <a:endParaRPr lang="en-US"/>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1000" y="2057400"/>
            <a:ext cx="8591608" cy="3670378"/>
          </a:xfrm>
        </p:spPr>
      </p:pic>
    </p:spTree>
    <p:extLst>
      <p:ext uri="{BB962C8B-B14F-4D97-AF65-F5344CB8AC3E}">
        <p14:creationId xmlns:p14="http://schemas.microsoft.com/office/powerpoint/2010/main" val="365578773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a:t>2020 Election Update:</a:t>
            </a:r>
            <a:br>
              <a:rPr lang="en-US"/>
            </a:br>
            <a:r>
              <a:rPr lang="en-US" sz="4000" i="1"/>
              <a:t>Senate Races</a:t>
            </a:r>
          </a:p>
        </p:txBody>
      </p:sp>
      <p:sp>
        <p:nvSpPr>
          <p:cNvPr id="3" name="Content Placeholder 2"/>
          <p:cNvSpPr>
            <a:spLocks noGrp="1"/>
          </p:cNvSpPr>
          <p:nvPr>
            <p:ph idx="1"/>
          </p:nvPr>
        </p:nvSpPr>
        <p:spPr/>
        <p:txBody>
          <a:bodyPr>
            <a:normAutofit fontScale="85000" lnSpcReduction="10000"/>
          </a:bodyPr>
          <a:lstStyle/>
          <a:p>
            <a:r>
              <a:rPr lang="en-US"/>
              <a:t>Republicans currently hold a slim majority with 53 seats</a:t>
            </a:r>
          </a:p>
          <a:p>
            <a:r>
              <a:rPr lang="en-US"/>
              <a:t>Democrats need a net four seats to take control, but only 3 seats if Vice President Biden wins the Presidency</a:t>
            </a:r>
          </a:p>
          <a:p>
            <a:r>
              <a:rPr lang="en-US"/>
              <a:t>35 Senate seats are in-cycle this year</a:t>
            </a:r>
          </a:p>
          <a:p>
            <a:pPr lvl="1"/>
            <a:r>
              <a:rPr lang="en-US"/>
              <a:t>23 held by Republicans</a:t>
            </a:r>
          </a:p>
          <a:p>
            <a:pPr lvl="1"/>
            <a:r>
              <a:rPr lang="en-US"/>
              <a:t>12 held by Democrats</a:t>
            </a:r>
          </a:p>
          <a:p>
            <a:r>
              <a:rPr lang="en-US"/>
              <a:t>Presidential Race Impact:</a:t>
            </a:r>
          </a:p>
          <a:p>
            <a:pPr lvl="1"/>
            <a:r>
              <a:rPr lang="en-US"/>
              <a:t>2016:  President Trump carried all but two states where Republicans are defending Senate seats in 2020</a:t>
            </a:r>
          </a:p>
          <a:p>
            <a:pPr lvl="1"/>
            <a:r>
              <a:rPr lang="en-US"/>
              <a:t>He won 15 of those states by at least 14 percentage points</a:t>
            </a:r>
          </a:p>
          <a:p>
            <a:pPr lvl="1"/>
            <a:endParaRPr lang="en-US"/>
          </a:p>
        </p:txBody>
      </p:sp>
    </p:spTree>
    <p:extLst>
      <p:ext uri="{BB962C8B-B14F-4D97-AF65-F5344CB8AC3E}">
        <p14:creationId xmlns:p14="http://schemas.microsoft.com/office/powerpoint/2010/main" val="242074237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a:t>2020 Election Update:</a:t>
            </a:r>
            <a:br>
              <a:rPr lang="en-US"/>
            </a:br>
            <a:r>
              <a:rPr lang="en-US" sz="4000" i="1"/>
              <a:t>Senate Races</a:t>
            </a:r>
            <a:endParaRPr lang="en-US"/>
          </a:p>
        </p:txBody>
      </p:sp>
      <p:pic>
        <p:nvPicPr>
          <p:cNvPr id="4" name="Content Placeholder 3"/>
          <p:cNvPicPr>
            <a:picLocks noGrp="1" noChangeAspect="1"/>
          </p:cNvPicPr>
          <p:nvPr>
            <p:ph idx="1"/>
          </p:nvPr>
        </p:nvPicPr>
        <p:blipFill>
          <a:blip r:embed="rId3"/>
          <a:stretch>
            <a:fillRect/>
          </a:stretch>
        </p:blipFill>
        <p:spPr>
          <a:xfrm>
            <a:off x="381000" y="1752600"/>
            <a:ext cx="8229600" cy="3463405"/>
          </a:xfrm>
          <a:prstGeom prst="rect">
            <a:avLst/>
          </a:prstGeom>
        </p:spPr>
      </p:pic>
      <p:sp>
        <p:nvSpPr>
          <p:cNvPr id="5" name="Text Placeholder 5"/>
          <p:cNvSpPr>
            <a:spLocks noGrp="1"/>
          </p:cNvSpPr>
          <p:nvPr/>
        </p:nvSpPr>
        <p:spPr>
          <a:xfrm>
            <a:off x="401320" y="5334000"/>
            <a:ext cx="8321040" cy="793635"/>
          </a:xfrm>
          <a:prstGeom prst="rect">
            <a:avLst/>
          </a:prstGeom>
        </p:spPr>
        <p:txBody>
          <a:bodyPr vert="horz" lIns="0" tIns="45720" rIns="0" bIns="0" rtlCol="0" anchor="b" anchorCtr="0">
            <a:noAutofit/>
          </a:bodyPr>
          <a:lstStyle>
            <a:lvl1pPr marL="0" indent="0" algn="l" defTabSz="914400" rtl="0" eaLnBrk="1" latinLnBrk="0" hangingPunct="1">
              <a:spcBef>
                <a:spcPct val="0"/>
              </a:spcBef>
              <a:buClr>
                <a:srgbClr val="81DD00"/>
              </a:buClr>
              <a:buFont typeface="Arial" pitchFamily="34" charset="0"/>
              <a:buNone/>
              <a:defRPr kumimoji="0" lang="en-US" sz="900" b="0" i="0" u="none" strike="noStrike" kern="1200" cap="none" spc="0" normalizeH="0" baseline="0">
                <a:ln>
                  <a:noFill/>
                </a:ln>
                <a:solidFill>
                  <a:srgbClr val="000000"/>
                </a:solidFill>
                <a:effectLst/>
                <a:uLnTx/>
                <a:uFillTx/>
                <a:latin typeface="Arial" pitchFamily="34" charset="0"/>
                <a:ea typeface="+mn-ea"/>
                <a:cs typeface="Arial" pitchFamily="34" charset="0"/>
              </a:defRPr>
            </a:lvl1pPr>
            <a:lvl2pPr marL="168275" indent="0" algn="l" defTabSz="914400" rtl="0" eaLnBrk="1" latinLnBrk="0" hangingPunct="1">
              <a:spcBef>
                <a:spcPct val="0"/>
              </a:spcBef>
              <a:buClr>
                <a:srgbClr val="81DD00"/>
              </a:buClr>
              <a:buFont typeface="Arial" pitchFamily="34" charset="0"/>
              <a:buNone/>
              <a:defRPr sz="1600" kern="1200">
                <a:solidFill>
                  <a:schemeClr val="tx1"/>
                </a:solidFill>
                <a:latin typeface="Arial" pitchFamily="34" charset="0"/>
                <a:ea typeface="+mn-ea"/>
                <a:cs typeface="Arial" pitchFamily="34" charset="0"/>
              </a:defRPr>
            </a:lvl2pPr>
            <a:lvl3pPr marL="396875" indent="0" algn="l" defTabSz="914400" rtl="0" eaLnBrk="1" latinLnBrk="0" hangingPunct="1">
              <a:spcBef>
                <a:spcPct val="0"/>
              </a:spcBef>
              <a:buClr>
                <a:srgbClr val="81DD00"/>
              </a:buClr>
              <a:buFont typeface="Arial" pitchFamily="34" charset="0"/>
              <a:buNone/>
              <a:defRPr sz="1400" kern="1200">
                <a:solidFill>
                  <a:schemeClr val="tx1"/>
                </a:solidFill>
                <a:latin typeface="Arial" pitchFamily="34" charset="0"/>
                <a:ea typeface="+mn-ea"/>
                <a:cs typeface="Arial" pitchFamily="34" charset="0"/>
              </a:defRPr>
            </a:lvl3pPr>
            <a:lvl4pPr marL="625475" indent="0" algn="l" defTabSz="914400" rtl="0" eaLnBrk="1" latinLnBrk="0" hangingPunct="1">
              <a:spcBef>
                <a:spcPct val="0"/>
              </a:spcBef>
              <a:buClr>
                <a:srgbClr val="81DD00"/>
              </a:buClr>
              <a:buFont typeface="Arial" pitchFamily="34" charset="0"/>
              <a:buNone/>
              <a:defRPr sz="1400" kern="1200">
                <a:solidFill>
                  <a:schemeClr val="tx1"/>
                </a:solidFill>
                <a:latin typeface="Arial" pitchFamily="34" charset="0"/>
                <a:ea typeface="+mn-ea"/>
                <a:cs typeface="Arial" pitchFamily="34" charset="0"/>
              </a:defRPr>
            </a:lvl4pPr>
            <a:lvl5pPr marL="854075" indent="0" algn="l" defTabSz="914400" rtl="0" eaLnBrk="1" latinLnBrk="0" hangingPunct="1">
              <a:spcBef>
                <a:spcPct val="0"/>
              </a:spcBef>
              <a:buClr>
                <a:srgbClr val="81DD00"/>
              </a:buClr>
              <a:buFont typeface="Arial" pitchFamily="34" charset="0"/>
              <a:buNone/>
              <a:defRPr sz="1400" kern="1200" baseline="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solidFill>
                  <a:schemeClr val="tx1"/>
                </a:solidFill>
              </a:rPr>
              <a:t>Notes: Pat Roberts (R-Kan.), Tom Udall (D-N.M.), Lamar Alexander (R-Tenn.) and Mike Enzi (R-Wyo.) are retiring;</a:t>
            </a:r>
            <a:r>
              <a:rPr lang="en-US"/>
              <a:t> </a:t>
            </a:r>
            <a:r>
              <a:rPr lang="en-US">
                <a:solidFill>
                  <a:schemeClr val="tx1"/>
                </a:solidFill>
              </a:rPr>
              <a:t>McSally was appointed to fill the remainder of John McCain’s (R) term and is running in a special election that will occur in 2020 and the seat also will be on the ballot in 2022; </a:t>
            </a:r>
            <a:r>
              <a:rPr lang="en-US"/>
              <a:t>Loeffler, who was sworn in Jan. 6 to succeed Johnny Isakson (R), is running in a November 2020 special election to fill the remaining two years of the unexpired term</a:t>
            </a:r>
          </a:p>
          <a:p>
            <a:endParaRPr lang="en-US" u="sng">
              <a:solidFill>
                <a:schemeClr val="tx1"/>
              </a:solidFill>
            </a:endParaRPr>
          </a:p>
          <a:p>
            <a:r>
              <a:rPr lang="en-US" kern="0"/>
              <a:t>Source: U.S. Senate; Bloomberg Government</a:t>
            </a:r>
          </a:p>
          <a:p>
            <a:endParaRPr lang="en-US" u="sng">
              <a:solidFill>
                <a:schemeClr val="tx1"/>
              </a:solidFill>
            </a:endParaRPr>
          </a:p>
        </p:txBody>
      </p:sp>
    </p:spTree>
    <p:extLst>
      <p:ext uri="{BB962C8B-B14F-4D97-AF65-F5344CB8AC3E}">
        <p14:creationId xmlns:p14="http://schemas.microsoft.com/office/powerpoint/2010/main" val="428815440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a:t>2020 Election Update:</a:t>
            </a:r>
            <a:br>
              <a:rPr lang="en-US"/>
            </a:br>
            <a:r>
              <a:rPr lang="en-US" sz="4000" i="1"/>
              <a:t>Senate Races</a:t>
            </a:r>
            <a:endParaRPr lang="en-US"/>
          </a:p>
        </p:txBody>
      </p:sp>
      <p:pic>
        <p:nvPicPr>
          <p:cNvPr id="4" name="Content Placeholder 3"/>
          <p:cNvPicPr>
            <a:picLocks noGrp="1" noChangeAspect="1"/>
          </p:cNvPicPr>
          <p:nvPr>
            <p:ph idx="1"/>
          </p:nvPr>
        </p:nvPicPr>
        <p:blipFill>
          <a:blip r:embed="rId3"/>
          <a:stretch>
            <a:fillRect/>
          </a:stretch>
        </p:blipFill>
        <p:spPr>
          <a:xfrm>
            <a:off x="762000" y="1600200"/>
            <a:ext cx="7168137" cy="4171229"/>
          </a:xfrm>
          <a:prstGeom prst="rect">
            <a:avLst/>
          </a:prstGeom>
        </p:spPr>
      </p:pic>
      <p:sp>
        <p:nvSpPr>
          <p:cNvPr id="5" name="Text Placeholder 4"/>
          <p:cNvSpPr txBox="1"/>
          <p:nvPr/>
        </p:nvSpPr>
        <p:spPr>
          <a:xfrm>
            <a:off x="232061" y="5943600"/>
            <a:ext cx="8228013" cy="274320"/>
          </a:xfrm>
          <a:prstGeom prst="rect">
            <a:avLst/>
          </a:prstGeom>
        </p:spPr>
        <p:txBody>
          <a:bodyPr/>
          <a:lstStyle>
            <a:lvl1pPr marL="0">
              <a:defRPr lang="en-US" sz="1500" b="1" smtClean="0">
                <a:solidFill>
                  <a:schemeClr val="tx1"/>
                </a:solidFill>
                <a:latin typeface="Arial"/>
                <a:ea typeface="Arial"/>
                <a:cs typeface="Arial"/>
              </a:defRPr>
            </a:lvl1pPr>
            <a:lvl2pPr marL="342900">
              <a:defRPr>
                <a:latin typeface="Arial"/>
                <a:ea typeface="Arial"/>
                <a:cs typeface="Arial"/>
              </a:defRPr>
            </a:lvl2pPr>
            <a:lvl3pPr marL="685800">
              <a:defRPr>
                <a:latin typeface="Arial"/>
                <a:ea typeface="Arial"/>
                <a:cs typeface="Arial"/>
              </a:defRPr>
            </a:lvl3pPr>
            <a:lvl4pPr marL="1028700">
              <a:defRPr>
                <a:latin typeface="Arial"/>
                <a:ea typeface="Arial"/>
                <a:cs typeface="Arial"/>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a:lstStyle>
          <a:p>
            <a:r>
              <a:rPr lang="en-US" sz="900" b="0" kern="0"/>
              <a:t>Source: U.S. Senate; Bloomberg Government</a:t>
            </a:r>
          </a:p>
          <a:p>
            <a:r>
              <a:rPr lang="en-US" sz="900" b="0" kern="0"/>
              <a:t>Note: Georgia has one regularly scheduled election and one special election; Arizona has a special election</a:t>
            </a:r>
          </a:p>
        </p:txBody>
      </p:sp>
    </p:spTree>
    <p:extLst>
      <p:ext uri="{BB962C8B-B14F-4D97-AF65-F5344CB8AC3E}">
        <p14:creationId xmlns:p14="http://schemas.microsoft.com/office/powerpoint/2010/main" val="276057644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a:t>2020 Election Update:</a:t>
            </a:r>
            <a:br>
              <a:rPr lang="en-US"/>
            </a:br>
            <a:r>
              <a:rPr lang="en-US" sz="4000" i="1"/>
              <a:t>Senate Forecast</a:t>
            </a:r>
            <a:endParaRPr lang="en-US"/>
          </a:p>
        </p:txBody>
      </p:sp>
      <p:pic>
        <p:nvPicPr>
          <p:cNvPr id="689" name="Content Placeholder 688"/>
          <p:cNvPicPr>
            <a:picLocks noGrp="1" noChangeAspect="1"/>
          </p:cNvPicPr>
          <p:nvPr>
            <p:ph idx="1"/>
          </p:nvPr>
        </p:nvPicPr>
        <p:blipFill>
          <a:blip r:embed="rId3"/>
          <a:stretch>
            <a:fillRect/>
          </a:stretch>
        </p:blipFill>
        <p:spPr>
          <a:xfrm>
            <a:off x="1206009" y="1219200"/>
            <a:ext cx="6731981" cy="4525963"/>
          </a:xfrm>
          <a:prstGeom prst="rect">
            <a:avLst/>
          </a:prstGeom>
        </p:spPr>
      </p:pic>
      <p:pic>
        <p:nvPicPr>
          <p:cNvPr id="1375" name="Picture 1374"/>
          <p:cNvPicPr>
            <a:picLocks noChangeAspect="1"/>
          </p:cNvPicPr>
          <p:nvPr/>
        </p:nvPicPr>
        <p:blipFill>
          <a:blip r:embed="rId4"/>
          <a:stretch>
            <a:fillRect/>
          </a:stretch>
        </p:blipFill>
        <p:spPr>
          <a:xfrm>
            <a:off x="381000" y="5867400"/>
            <a:ext cx="6450127" cy="408467"/>
          </a:xfrm>
          <a:prstGeom prst="rect">
            <a:avLst/>
          </a:prstGeom>
        </p:spPr>
      </p:pic>
    </p:spTree>
    <p:extLst>
      <p:ext uri="{BB962C8B-B14F-4D97-AF65-F5344CB8AC3E}">
        <p14:creationId xmlns:p14="http://schemas.microsoft.com/office/powerpoint/2010/main" val="149304175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a:t>2020 Election Update:</a:t>
            </a:r>
            <a:br>
              <a:rPr lang="en-US"/>
            </a:br>
            <a:r>
              <a:rPr lang="en-US" sz="4000" i="1"/>
              <a:t>Senate Race Sabato’s Crystal Ball</a:t>
            </a:r>
            <a:endParaRPr lang="en-US"/>
          </a:p>
        </p:txBody>
      </p:sp>
      <p:pic>
        <p:nvPicPr>
          <p:cNvPr id="15364"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295400" y="1547178"/>
            <a:ext cx="6310648" cy="4480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229260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743200"/>
            <a:ext cx="7772400" cy="1470025"/>
          </a:xfrm>
        </p:spPr>
        <p:txBody>
          <a:bodyPr>
            <a:normAutofit fontScale="90000"/>
          </a:bodyPr>
          <a:lstStyle/>
          <a:p>
            <a:r>
              <a:rPr lang="en-US" sz="5400">
                <a:effectLst>
                  <a:outerShdw blurRad="38100" dist="38100" dir="2700000" algn="tl">
                    <a:srgbClr val="000000">
                      <a:alpha val="43137"/>
                    </a:srgbClr>
                  </a:outerShdw>
                </a:effectLst>
              </a:rPr>
              <a:t>United States </a:t>
            </a:r>
            <a:br>
              <a:rPr lang="en-US" sz="5400">
                <a:effectLst>
                  <a:outerShdw blurRad="38100" dist="38100" dir="2700000" algn="tl">
                    <a:srgbClr val="000000">
                      <a:alpha val="43137"/>
                    </a:srgbClr>
                  </a:outerShdw>
                </a:effectLst>
              </a:rPr>
            </a:br>
            <a:r>
              <a:rPr lang="en-US" sz="5400">
                <a:effectLst>
                  <a:outerShdw blurRad="38100" dist="38100" dir="2700000" algn="tl">
                    <a:srgbClr val="000000">
                      <a:alpha val="43137"/>
                    </a:srgbClr>
                  </a:outerShdw>
                </a:effectLst>
              </a:rPr>
              <a:t>House of Representatives </a:t>
            </a:r>
          </a:p>
        </p:txBody>
      </p:sp>
    </p:spTree>
    <p:extLst>
      <p:ext uri="{BB962C8B-B14F-4D97-AF65-F5344CB8AC3E}">
        <p14:creationId xmlns:p14="http://schemas.microsoft.com/office/powerpoint/2010/main" val="2684469613"/>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8.11.12"/>
  <p:tag name="AS_TITLE" val="Aspose.Slides for .NET 4.0 Client Profile"/>
  <p:tag name="AS_VERSION" val="18.11"/>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256&quot;/&gt;&lt;/object&gt;&lt;object type=&quot;3&quot; unique_id=&quot;10004&quot;&gt;&lt;property id=&quot;20148&quot; value=&quot;5&quot;/&gt;&lt;property id=&quot;20300&quot; value=&quot;Slide 2&quot;/&gt;&lt;property id=&quot;20307&quot; value=&quot;257&quot;/&gt;&lt;/object&gt;&lt;/object&gt;&lt;object type=&quot;8&quot; unique_id=&quot;10008&quot;&gt;&lt;/object&gt;&lt;/object&gt;&lt;/database&gt;"/>
  <p:tag name="SECTOMILLISECCONVERTED" val="1"/>
</p:tagLst>
</file>

<file path=ppt/theme/theme1.xml><?xml version="1.0" encoding="utf-8"?>
<a:theme xmlns:a="http://schemas.openxmlformats.org/drawingml/2006/main" name="07_BTMasterTheme">
  <a:themeElements>
    <a:clrScheme name="BTMasterColorPalette1">
      <a:dk1>
        <a:sysClr val="windowText" lastClr="000000"/>
      </a:dk1>
      <a:lt1>
        <a:sysClr val="window" lastClr="FFFFFF"/>
      </a:lt1>
      <a:dk2>
        <a:srgbClr val="1F497D"/>
      </a:dk2>
      <a:lt2>
        <a:srgbClr val="EEECE1"/>
      </a:lt2>
      <a:accent1>
        <a:srgbClr val="1E1E1E"/>
      </a:accent1>
      <a:accent2>
        <a:srgbClr val="983222"/>
      </a:accent2>
      <a:accent3>
        <a:srgbClr val="8E9300"/>
      </a:accent3>
      <a:accent4>
        <a:srgbClr val="F0AB00"/>
      </a:accent4>
      <a:accent5>
        <a:srgbClr val="009AA6"/>
      </a:accent5>
      <a:accent6>
        <a:srgbClr val="D95E00"/>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solidFill>
            <a:schemeClr val="accent2"/>
          </a:solidFill>
        </a:ln>
        <a:effectLst/>
      </a:spPr>
      <a:bodyPr rtlCol="0" anchor="ctr">
        <a:norm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accent2"/>
          </a:solidFill>
          <a:headEnd type="none"/>
          <a:tailEnd type="none"/>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a:defPPr>
      </a:lstStyle>
    </a:txDef>
  </a:objectDefaults>
  <a:extraClrSchemeLst/>
  <a:extLst>
    <a:ext uri="{05A4C25C-085E-4340-85A3-A5531E510DB2}">
      <thm15:themeFamily xmlns:thm15="http://schemas.microsoft.com/office/thememl/2012/main" name="Presentation16" id="{0641B6F1-702D-FE48-8020-B81DA13F1EAE}" vid="{5FFA7DB4-DC54-914D-9473-AA56E0306B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03StandardBTMasterTemplate</Template>
  <TotalTime>0</TotalTime>
  <Words>775</Words>
  <Application>Microsoft Office PowerPoint</Application>
  <PresentationFormat>On-screen Show (4:3)</PresentationFormat>
  <Paragraphs>92</Paragraphs>
  <Slides>22</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Arial Narrow</vt:lpstr>
      <vt:lpstr>Calibri</vt:lpstr>
      <vt:lpstr>R Frutiger Roman</vt:lpstr>
      <vt:lpstr>07_BTMasterTheme</vt:lpstr>
      <vt:lpstr>2020 Election Update</vt:lpstr>
      <vt:lpstr>United States Senate</vt:lpstr>
      <vt:lpstr>2020 Election Update: 116th Congress:  Senate</vt:lpstr>
      <vt:lpstr>2020 Election Update: Senate Races</vt:lpstr>
      <vt:lpstr>2020 Election Update: Senate Races</vt:lpstr>
      <vt:lpstr>2020 Election Update: Senate Races</vt:lpstr>
      <vt:lpstr>2020 Election Update: Senate Forecast</vt:lpstr>
      <vt:lpstr>2020 Election Update: Senate Race Sabato’s Crystal Ball</vt:lpstr>
      <vt:lpstr>United States  House of Representatives </vt:lpstr>
      <vt:lpstr>2020 Election Update: 116th Congress:  House of Representatives </vt:lpstr>
      <vt:lpstr>2020 Election Update: House of Representatives </vt:lpstr>
      <vt:lpstr>2020 Election Update: House Casualty List (Bloomberg Government)</vt:lpstr>
      <vt:lpstr>2020 Election Update: House of Representatives Cook Ratings</vt:lpstr>
      <vt:lpstr>2020 Election Update: House of Representatives Sabato’s Crystal Ball</vt:lpstr>
      <vt:lpstr>2020 Election Update: House of Representatives Sabato’s Crystal Ball</vt:lpstr>
      <vt:lpstr>Presidential Election</vt:lpstr>
      <vt:lpstr>2020 Election Update: Presidential Race: Electoral College</vt:lpstr>
      <vt:lpstr>2020 Election Update: Presidential Race: Sabato’s Crystal Ball</vt:lpstr>
      <vt:lpstr>2020 Election Update: Presidential Race:  270 to Win</vt:lpstr>
      <vt:lpstr>2020 Election Update: Presidential Race:  Additional Battleground States</vt:lpstr>
      <vt:lpstr>2020 Election Update: Democratic National Convention Aug. 17-20: Primarily Virtual; host city: Milwaukee, WI</vt:lpstr>
      <vt:lpstr>2020 Election Update: Republican National Convention Aug. 24-27: Multiple Locations; host city: Charlotte, NC</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cp:lastPrinted>1601-01-01T00:00:00Z</cp:lastPrinted>
  <dcterms:created xsi:type="dcterms:W3CDTF">1601-01-01T00:00:00Z</dcterms:created>
  <dcterms:modified xsi:type="dcterms:W3CDTF">2020-08-26T14:09:30Z</dcterms:modified>
</cp:coreProperties>
</file>